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19" r:id="rId3"/>
    <p:sldId id="316" r:id="rId4"/>
    <p:sldId id="317" r:id="rId5"/>
    <p:sldId id="321" r:id="rId6"/>
    <p:sldId id="325" r:id="rId7"/>
    <p:sldId id="327" r:id="rId8"/>
    <p:sldId id="328" r:id="rId9"/>
    <p:sldId id="329" r:id="rId10"/>
    <p:sldId id="330" r:id="rId11"/>
    <p:sldId id="331" r:id="rId12"/>
    <p:sldId id="326" r:id="rId13"/>
    <p:sldId id="332" r:id="rId14"/>
    <p:sldId id="333" r:id="rId15"/>
    <p:sldId id="305" r:id="rId16"/>
    <p:sldId id="334" r:id="rId17"/>
    <p:sldId id="335" r:id="rId18"/>
    <p:sldId id="336" r:id="rId19"/>
    <p:sldId id="337" r:id="rId20"/>
    <p:sldId id="338" r:id="rId21"/>
    <p:sldId id="339" r:id="rId22"/>
    <p:sldId id="380" r:id="rId23"/>
    <p:sldId id="381" r:id="rId24"/>
    <p:sldId id="340" r:id="rId25"/>
    <p:sldId id="383" r:id="rId26"/>
    <p:sldId id="384" r:id="rId27"/>
    <p:sldId id="385" r:id="rId28"/>
    <p:sldId id="382" r:id="rId29"/>
    <p:sldId id="341" r:id="rId30"/>
    <p:sldId id="342" r:id="rId31"/>
    <p:sldId id="344" r:id="rId32"/>
    <p:sldId id="374" r:id="rId33"/>
    <p:sldId id="375" r:id="rId34"/>
    <p:sldId id="377" r:id="rId35"/>
    <p:sldId id="378" r:id="rId36"/>
    <p:sldId id="376" r:id="rId37"/>
    <p:sldId id="387" r:id="rId38"/>
    <p:sldId id="346" r:id="rId39"/>
    <p:sldId id="348" r:id="rId40"/>
    <p:sldId id="349" r:id="rId41"/>
    <p:sldId id="351" r:id="rId42"/>
    <p:sldId id="352" r:id="rId43"/>
    <p:sldId id="353" r:id="rId44"/>
    <p:sldId id="355" r:id="rId45"/>
    <p:sldId id="357" r:id="rId46"/>
    <p:sldId id="358" r:id="rId47"/>
    <p:sldId id="359" r:id="rId48"/>
    <p:sldId id="362" r:id="rId49"/>
    <p:sldId id="361" r:id="rId50"/>
    <p:sldId id="364" r:id="rId51"/>
    <p:sldId id="363" r:id="rId52"/>
    <p:sldId id="365" r:id="rId53"/>
    <p:sldId id="366" r:id="rId54"/>
    <p:sldId id="367" r:id="rId55"/>
    <p:sldId id="368" r:id="rId56"/>
    <p:sldId id="369" r:id="rId57"/>
    <p:sldId id="370" r:id="rId58"/>
    <p:sldId id="371" r:id="rId59"/>
    <p:sldId id="372" r:id="rId60"/>
    <p:sldId id="373" r:id="rId61"/>
    <p:sldId id="386" r:id="rId62"/>
    <p:sldId id="34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1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7" autoAdjust="0"/>
    <p:restoredTop sz="94867" autoAdjust="0"/>
  </p:normalViewPr>
  <p:slideViewPr>
    <p:cSldViewPr>
      <p:cViewPr>
        <p:scale>
          <a:sx n="118" d="100"/>
          <a:sy n="118" d="100"/>
        </p:scale>
        <p:origin x="-143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704834708697435"/>
          <c:y val="0.11159209468633167"/>
          <c:w val="0.46842353110663909"/>
          <c:h val="0.71504899538330502"/>
        </c:manualLayout>
      </c:layout>
      <c:barChart>
        <c:barDir val="bar"/>
        <c:grouping val="clustered"/>
        <c:varyColors val="0"/>
        <c:ser>
          <c:idx val="0"/>
          <c:order val="0"/>
          <c:tx>
            <c:strRef>
              <c:f>Sheet1!$A$4</c:f>
              <c:strCache>
                <c:ptCount val="1"/>
                <c:pt idx="0">
                  <c:v>DENUNCIAS VIGENCIA 2019</c:v>
                </c:pt>
              </c:strCache>
            </c:strRef>
          </c:tx>
          <c:invertIfNegative val="0"/>
          <c:cat>
            <c:multiLvlStrRef>
              <c:f>Sheet1!$B$2:$I$3</c:f>
              <c:multiLvlStrCache>
                <c:ptCount val="8"/>
                <c:lvl>
                  <c:pt idx="0">
                    <c:v>CANTIDAD</c:v>
                  </c:pt>
                  <c:pt idx="1">
                    <c:v>T</c:v>
                  </c:pt>
                  <c:pt idx="3">
                    <c:v>P</c:v>
                  </c:pt>
                  <c:pt idx="5">
                    <c:v>S</c:v>
                  </c:pt>
                  <c:pt idx="6">
                    <c:v>H</c:v>
                  </c:pt>
                  <c:pt idx="7">
                    <c:v>A</c:v>
                  </c:pt>
                </c:lvl>
                <c:lvl>
                  <c:pt idx="1">
                    <c:v>2019</c:v>
                  </c:pt>
                </c:lvl>
              </c:multiLvlStrCache>
            </c:multiLvlStrRef>
          </c:cat>
          <c:val>
            <c:numRef>
              <c:f>Sheet1!$B$4:$I$4</c:f>
              <c:numCache>
                <c:formatCode>General</c:formatCode>
                <c:ptCount val="8"/>
                <c:pt idx="0">
                  <c:v>16</c:v>
                </c:pt>
                <c:pt idx="1">
                  <c:v>11</c:v>
                </c:pt>
                <c:pt idx="3">
                  <c:v>5</c:v>
                </c:pt>
                <c:pt idx="5">
                  <c:v>0</c:v>
                </c:pt>
                <c:pt idx="6">
                  <c:v>6</c:v>
                </c:pt>
                <c:pt idx="7">
                  <c:v>5</c:v>
                </c:pt>
              </c:numCache>
            </c:numRef>
          </c:val>
        </c:ser>
        <c:ser>
          <c:idx val="1"/>
          <c:order val="1"/>
          <c:tx>
            <c:strRef>
              <c:f>Sheet1!$A$5</c:f>
              <c:strCache>
                <c:ptCount val="1"/>
                <c:pt idx="0">
                  <c:v>DENUNCIAS VIGENCIAS ANTERIORES </c:v>
                </c:pt>
              </c:strCache>
            </c:strRef>
          </c:tx>
          <c:invertIfNegative val="0"/>
          <c:cat>
            <c:multiLvlStrRef>
              <c:f>Sheet1!$B$2:$I$3</c:f>
              <c:multiLvlStrCache>
                <c:ptCount val="8"/>
                <c:lvl>
                  <c:pt idx="0">
                    <c:v>CANTIDAD</c:v>
                  </c:pt>
                  <c:pt idx="1">
                    <c:v>T</c:v>
                  </c:pt>
                  <c:pt idx="3">
                    <c:v>P</c:v>
                  </c:pt>
                  <c:pt idx="5">
                    <c:v>S</c:v>
                  </c:pt>
                  <c:pt idx="6">
                    <c:v>H</c:v>
                  </c:pt>
                  <c:pt idx="7">
                    <c:v>A</c:v>
                  </c:pt>
                </c:lvl>
                <c:lvl>
                  <c:pt idx="1">
                    <c:v>2019</c:v>
                  </c:pt>
                </c:lvl>
              </c:multiLvlStrCache>
            </c:multiLvlStrRef>
          </c:cat>
          <c:val>
            <c:numRef>
              <c:f>Sheet1!$B$5:$I$5</c:f>
              <c:numCache>
                <c:formatCode>General</c:formatCode>
                <c:ptCount val="8"/>
                <c:pt idx="0">
                  <c:v>10</c:v>
                </c:pt>
                <c:pt idx="1">
                  <c:v>10</c:v>
                </c:pt>
                <c:pt idx="3">
                  <c:v>0</c:v>
                </c:pt>
                <c:pt idx="5">
                  <c:v>0</c:v>
                </c:pt>
                <c:pt idx="6">
                  <c:v>3</c:v>
                </c:pt>
                <c:pt idx="7">
                  <c:v>6</c:v>
                </c:pt>
              </c:numCache>
            </c:numRef>
          </c:val>
        </c:ser>
        <c:ser>
          <c:idx val="2"/>
          <c:order val="2"/>
          <c:tx>
            <c:strRef>
              <c:f>Sheet1!$A$6</c:f>
              <c:strCache>
                <c:ptCount val="1"/>
                <c:pt idx="0">
                  <c:v>TOTAL</c:v>
                </c:pt>
              </c:strCache>
            </c:strRef>
          </c:tx>
          <c:invertIfNegative val="0"/>
          <c:cat>
            <c:multiLvlStrRef>
              <c:f>Sheet1!$B$2:$I$3</c:f>
              <c:multiLvlStrCache>
                <c:ptCount val="8"/>
                <c:lvl>
                  <c:pt idx="0">
                    <c:v>CANTIDAD</c:v>
                  </c:pt>
                  <c:pt idx="1">
                    <c:v>T</c:v>
                  </c:pt>
                  <c:pt idx="3">
                    <c:v>P</c:v>
                  </c:pt>
                  <c:pt idx="5">
                    <c:v>S</c:v>
                  </c:pt>
                  <c:pt idx="6">
                    <c:v>H</c:v>
                  </c:pt>
                  <c:pt idx="7">
                    <c:v>A</c:v>
                  </c:pt>
                </c:lvl>
                <c:lvl>
                  <c:pt idx="1">
                    <c:v>2019</c:v>
                  </c:pt>
                </c:lvl>
              </c:multiLvlStrCache>
            </c:multiLvlStrRef>
          </c:cat>
          <c:val>
            <c:numRef>
              <c:f>Sheet1!$B$6:$I$6</c:f>
              <c:numCache>
                <c:formatCode>General</c:formatCode>
                <c:ptCount val="8"/>
                <c:pt idx="0">
                  <c:v>26</c:v>
                </c:pt>
                <c:pt idx="1">
                  <c:v>23</c:v>
                </c:pt>
                <c:pt idx="3">
                  <c:v>3</c:v>
                </c:pt>
                <c:pt idx="5">
                  <c:v>0</c:v>
                </c:pt>
                <c:pt idx="6">
                  <c:v>9</c:v>
                </c:pt>
                <c:pt idx="7">
                  <c:v>13</c:v>
                </c:pt>
              </c:numCache>
            </c:numRef>
          </c:val>
        </c:ser>
        <c:dLbls>
          <c:showLegendKey val="0"/>
          <c:showVal val="0"/>
          <c:showCatName val="0"/>
          <c:showSerName val="0"/>
          <c:showPercent val="0"/>
          <c:showBubbleSize val="0"/>
        </c:dLbls>
        <c:gapWidth val="150"/>
        <c:axId val="157856896"/>
        <c:axId val="157858432"/>
      </c:barChart>
      <c:catAx>
        <c:axId val="157856896"/>
        <c:scaling>
          <c:orientation val="minMax"/>
        </c:scaling>
        <c:delete val="0"/>
        <c:axPos val="l"/>
        <c:numFmt formatCode="General" sourceLinked="0"/>
        <c:majorTickMark val="out"/>
        <c:minorTickMark val="none"/>
        <c:tickLblPos val="nextTo"/>
        <c:crossAx val="157858432"/>
        <c:crosses val="autoZero"/>
        <c:auto val="1"/>
        <c:lblAlgn val="ctr"/>
        <c:lblOffset val="100"/>
        <c:noMultiLvlLbl val="0"/>
      </c:catAx>
      <c:valAx>
        <c:axId val="157858432"/>
        <c:scaling>
          <c:orientation val="minMax"/>
        </c:scaling>
        <c:delete val="0"/>
        <c:axPos val="b"/>
        <c:majorGridlines/>
        <c:numFmt formatCode="General" sourceLinked="1"/>
        <c:majorTickMark val="out"/>
        <c:minorTickMark val="none"/>
        <c:tickLblPos val="nextTo"/>
        <c:crossAx val="157856896"/>
        <c:crosses val="autoZero"/>
        <c:crossBetween val="between"/>
      </c:valAx>
    </c:plotArea>
    <c:legend>
      <c:legendPos val="r"/>
      <c:layout>
        <c:manualLayout>
          <c:xMode val="edge"/>
          <c:yMode val="edge"/>
          <c:x val="0.78078920237886218"/>
          <c:y val="9.500235273585457E-2"/>
          <c:w val="0.18719250145189828"/>
          <c:h val="0.77536296215049449"/>
        </c:manualLayout>
      </c:layout>
      <c:overlay val="0"/>
      <c:txPr>
        <a:bodyPr/>
        <a:lstStyle/>
        <a:p>
          <a:pPr>
            <a:defRPr b="1"/>
          </a:pPr>
          <a:endParaRPr lang="es-E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Sheet2!$A$3</c:f>
              <c:strCache>
                <c:ptCount val="1"/>
                <c:pt idx="0">
                  <c:v>PGA 2019</c:v>
                </c:pt>
              </c:strCache>
            </c:strRef>
          </c:tx>
          <c:invertIfNegative val="0"/>
          <c:cat>
            <c:strRef>
              <c:f>Sheet2!$B$1:$F$2</c:f>
              <c:strCache>
                <c:ptCount val="5"/>
                <c:pt idx="0">
                  <c:v>Administrativos</c:v>
                </c:pt>
                <c:pt idx="1">
                  <c:v>Fiscales</c:v>
                </c:pt>
                <c:pt idx="2">
                  <c:v>Disciplinarios</c:v>
                </c:pt>
                <c:pt idx="3">
                  <c:v>Penales</c:v>
                </c:pt>
                <c:pt idx="4">
                  <c:v>Sancionatorios</c:v>
                </c:pt>
              </c:strCache>
            </c:strRef>
          </c:cat>
          <c:val>
            <c:numRef>
              <c:f>Sheet2!$B$3:$F$3</c:f>
              <c:numCache>
                <c:formatCode>General</c:formatCode>
                <c:ptCount val="5"/>
                <c:pt idx="0">
                  <c:v>213</c:v>
                </c:pt>
                <c:pt idx="1">
                  <c:v>12</c:v>
                </c:pt>
                <c:pt idx="2">
                  <c:v>18</c:v>
                </c:pt>
                <c:pt idx="3">
                  <c:v>0</c:v>
                </c:pt>
                <c:pt idx="4">
                  <c:v>6</c:v>
                </c:pt>
              </c:numCache>
            </c:numRef>
          </c:val>
        </c:ser>
        <c:ser>
          <c:idx val="1"/>
          <c:order val="1"/>
          <c:tx>
            <c:strRef>
              <c:f>Sheet2!$A$4</c:f>
              <c:strCache>
                <c:ptCount val="1"/>
                <c:pt idx="0">
                  <c:v>DENUNCIAS</c:v>
                </c:pt>
              </c:strCache>
            </c:strRef>
          </c:tx>
          <c:invertIfNegative val="0"/>
          <c:cat>
            <c:strRef>
              <c:f>Sheet2!$B$1:$F$2</c:f>
              <c:strCache>
                <c:ptCount val="5"/>
                <c:pt idx="0">
                  <c:v>Administrativos</c:v>
                </c:pt>
                <c:pt idx="1">
                  <c:v>Fiscales</c:v>
                </c:pt>
                <c:pt idx="2">
                  <c:v>Disciplinarios</c:v>
                </c:pt>
                <c:pt idx="3">
                  <c:v>Penales</c:v>
                </c:pt>
                <c:pt idx="4">
                  <c:v>Sancionatorios</c:v>
                </c:pt>
              </c:strCache>
            </c:strRef>
          </c:cat>
          <c:val>
            <c:numRef>
              <c:f>Sheet2!$B$4:$F$4</c:f>
              <c:numCache>
                <c:formatCode>General</c:formatCode>
                <c:ptCount val="5"/>
                <c:pt idx="0">
                  <c:v>10</c:v>
                </c:pt>
                <c:pt idx="1">
                  <c:v>4</c:v>
                </c:pt>
                <c:pt idx="2">
                  <c:v>8</c:v>
                </c:pt>
                <c:pt idx="3">
                  <c:v>0</c:v>
                </c:pt>
                <c:pt idx="4">
                  <c:v>0</c:v>
                </c:pt>
              </c:numCache>
            </c:numRef>
          </c:val>
        </c:ser>
        <c:ser>
          <c:idx val="2"/>
          <c:order val="2"/>
          <c:tx>
            <c:strRef>
              <c:f>Sheet2!$A$5</c:f>
              <c:strCache>
                <c:ptCount val="1"/>
                <c:pt idx="0">
                  <c:v>TOTAL</c:v>
                </c:pt>
              </c:strCache>
            </c:strRef>
          </c:tx>
          <c:invertIfNegative val="0"/>
          <c:cat>
            <c:strRef>
              <c:f>Sheet2!$B$1:$F$2</c:f>
              <c:strCache>
                <c:ptCount val="5"/>
                <c:pt idx="0">
                  <c:v>Administrativos</c:v>
                </c:pt>
                <c:pt idx="1">
                  <c:v>Fiscales</c:v>
                </c:pt>
                <c:pt idx="2">
                  <c:v>Disciplinarios</c:v>
                </c:pt>
                <c:pt idx="3">
                  <c:v>Penales</c:v>
                </c:pt>
                <c:pt idx="4">
                  <c:v>Sancionatorios</c:v>
                </c:pt>
              </c:strCache>
            </c:strRef>
          </c:cat>
          <c:val>
            <c:numRef>
              <c:f>Sheet2!$B$5:$F$5</c:f>
              <c:numCache>
                <c:formatCode>General</c:formatCode>
                <c:ptCount val="5"/>
                <c:pt idx="0">
                  <c:v>223</c:v>
                </c:pt>
                <c:pt idx="1">
                  <c:v>16</c:v>
                </c:pt>
                <c:pt idx="2">
                  <c:v>26</c:v>
                </c:pt>
                <c:pt idx="3">
                  <c:v>0</c:v>
                </c:pt>
                <c:pt idx="4">
                  <c:v>6</c:v>
                </c:pt>
              </c:numCache>
            </c:numRef>
          </c:val>
        </c:ser>
        <c:dLbls>
          <c:showLegendKey val="0"/>
          <c:showVal val="0"/>
          <c:showCatName val="0"/>
          <c:showSerName val="0"/>
          <c:showPercent val="0"/>
          <c:showBubbleSize val="0"/>
        </c:dLbls>
        <c:gapWidth val="150"/>
        <c:shape val="box"/>
        <c:axId val="131454080"/>
        <c:axId val="131455616"/>
        <c:axId val="0"/>
      </c:bar3DChart>
      <c:catAx>
        <c:axId val="131454080"/>
        <c:scaling>
          <c:orientation val="minMax"/>
        </c:scaling>
        <c:delete val="0"/>
        <c:axPos val="b"/>
        <c:numFmt formatCode="General" sourceLinked="0"/>
        <c:majorTickMark val="out"/>
        <c:minorTickMark val="none"/>
        <c:tickLblPos val="nextTo"/>
        <c:crossAx val="131455616"/>
        <c:crosses val="autoZero"/>
        <c:auto val="1"/>
        <c:lblAlgn val="ctr"/>
        <c:lblOffset val="100"/>
        <c:noMultiLvlLbl val="0"/>
      </c:catAx>
      <c:valAx>
        <c:axId val="131455616"/>
        <c:scaling>
          <c:orientation val="minMax"/>
        </c:scaling>
        <c:delete val="0"/>
        <c:axPos val="l"/>
        <c:majorGridlines/>
        <c:numFmt formatCode="General" sourceLinked="1"/>
        <c:majorTickMark val="out"/>
        <c:minorTickMark val="none"/>
        <c:tickLblPos val="nextTo"/>
        <c:crossAx val="1314540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Especiales</c:v>
                </c:pt>
              </c:strCache>
            </c:strRef>
          </c:tx>
          <c:spPr>
            <a:solidFill>
              <a:schemeClr val="accent1"/>
            </a:solidFill>
            <a:ln>
              <a:noFill/>
            </a:ln>
            <a:effectLst/>
          </c:spPr>
          <c:invertIfNegative val="0"/>
          <c:cat>
            <c:numRef>
              <c:f>Hoja1!$A$2:$A$5</c:f>
              <c:numCache>
                <c:formatCode>General</c:formatCode>
                <c:ptCount val="4"/>
                <c:pt idx="0">
                  <c:v>2017</c:v>
                </c:pt>
                <c:pt idx="1">
                  <c:v>2018</c:v>
                </c:pt>
                <c:pt idx="2">
                  <c:v>2019</c:v>
                </c:pt>
              </c:numCache>
            </c:numRef>
          </c:cat>
          <c:val>
            <c:numRef>
              <c:f>Hoja1!$B$2:$B$5</c:f>
              <c:numCache>
                <c:formatCode>General</c:formatCode>
                <c:ptCount val="4"/>
                <c:pt idx="0">
                  <c:v>7</c:v>
                </c:pt>
                <c:pt idx="1">
                  <c:v>4</c:v>
                </c:pt>
                <c:pt idx="2">
                  <c:v>3</c:v>
                </c:pt>
              </c:numCache>
            </c:numRef>
          </c:val>
        </c:ser>
        <c:ser>
          <c:idx val="1"/>
          <c:order val="1"/>
          <c:tx>
            <c:strRef>
              <c:f>Hoja1!$C$1</c:f>
              <c:strCache>
                <c:ptCount val="1"/>
                <c:pt idx="0">
                  <c:v>Regulares</c:v>
                </c:pt>
              </c:strCache>
            </c:strRef>
          </c:tx>
          <c:spPr>
            <a:solidFill>
              <a:schemeClr val="accent2"/>
            </a:solidFill>
            <a:ln>
              <a:noFill/>
            </a:ln>
            <a:effectLst/>
          </c:spPr>
          <c:invertIfNegative val="0"/>
          <c:cat>
            <c:numRef>
              <c:f>Hoja1!$A$2:$A$5</c:f>
              <c:numCache>
                <c:formatCode>General</c:formatCode>
                <c:ptCount val="4"/>
                <c:pt idx="0">
                  <c:v>2017</c:v>
                </c:pt>
                <c:pt idx="1">
                  <c:v>2018</c:v>
                </c:pt>
                <c:pt idx="2">
                  <c:v>2019</c:v>
                </c:pt>
              </c:numCache>
            </c:numRef>
          </c:cat>
          <c:val>
            <c:numRef>
              <c:f>Hoja1!$C$2:$C$5</c:f>
              <c:numCache>
                <c:formatCode>General</c:formatCode>
                <c:ptCount val="4"/>
                <c:pt idx="0">
                  <c:v>28</c:v>
                </c:pt>
                <c:pt idx="1">
                  <c:v>29</c:v>
                </c:pt>
                <c:pt idx="2">
                  <c:v>28</c:v>
                </c:pt>
              </c:numCache>
            </c:numRef>
          </c:val>
        </c:ser>
        <c:ser>
          <c:idx val="2"/>
          <c:order val="2"/>
          <c:tx>
            <c:strRef>
              <c:f>Hoja1!$D$1</c:f>
              <c:strCache>
                <c:ptCount val="1"/>
                <c:pt idx="0">
                  <c:v>Total</c:v>
                </c:pt>
              </c:strCache>
            </c:strRef>
          </c:tx>
          <c:spPr>
            <a:solidFill>
              <a:schemeClr val="accent3"/>
            </a:solidFill>
            <a:ln>
              <a:noFill/>
            </a:ln>
            <a:effectLst/>
          </c:spPr>
          <c:invertIfNegative val="0"/>
          <c:cat>
            <c:numRef>
              <c:f>Hoja1!$A$2:$A$5</c:f>
              <c:numCache>
                <c:formatCode>General</c:formatCode>
                <c:ptCount val="4"/>
                <c:pt idx="0">
                  <c:v>2017</c:v>
                </c:pt>
                <c:pt idx="1">
                  <c:v>2018</c:v>
                </c:pt>
                <c:pt idx="2">
                  <c:v>2019</c:v>
                </c:pt>
              </c:numCache>
            </c:numRef>
          </c:cat>
          <c:val>
            <c:numRef>
              <c:f>Hoja1!$D$2:$D$5</c:f>
              <c:numCache>
                <c:formatCode>General</c:formatCode>
                <c:ptCount val="4"/>
                <c:pt idx="0">
                  <c:v>35</c:v>
                </c:pt>
                <c:pt idx="1">
                  <c:v>33</c:v>
                </c:pt>
                <c:pt idx="2">
                  <c:v>31</c:v>
                </c:pt>
              </c:numCache>
            </c:numRef>
          </c:val>
        </c:ser>
        <c:dLbls>
          <c:showLegendKey val="0"/>
          <c:showVal val="0"/>
          <c:showCatName val="0"/>
          <c:showSerName val="0"/>
          <c:showPercent val="0"/>
          <c:showBubbleSize val="0"/>
        </c:dLbls>
        <c:gapWidth val="219"/>
        <c:overlap val="-27"/>
        <c:axId val="158654464"/>
        <c:axId val="158656000"/>
      </c:barChart>
      <c:catAx>
        <c:axId val="15865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58656000"/>
        <c:crosses val="autoZero"/>
        <c:auto val="1"/>
        <c:lblAlgn val="ctr"/>
        <c:lblOffset val="100"/>
        <c:noMultiLvlLbl val="0"/>
      </c:catAx>
      <c:valAx>
        <c:axId val="15865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5865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dirty="0" smtClean="0"/>
              <a:t>FENECIMIENTO</a:t>
            </a:r>
            <a:endParaRPr lang="es-CO" dirty="0"/>
          </a:p>
        </c:rich>
      </c:tx>
      <c:overlay val="0"/>
      <c:spPr>
        <a:noFill/>
        <a:ln>
          <a:noFill/>
        </a:ln>
        <a:effectLst/>
      </c:spPr>
    </c:title>
    <c:autoTitleDeleted val="0"/>
    <c:plotArea>
      <c:layout>
        <c:manualLayout>
          <c:layoutTarget val="inner"/>
          <c:xMode val="edge"/>
          <c:yMode val="edge"/>
          <c:x val="6.0433871070994176E-2"/>
          <c:y val="0.13691421369531401"/>
          <c:w val="0.90298076307534725"/>
          <c:h val="0.69154843097478891"/>
        </c:manualLayout>
      </c:layout>
      <c:barChart>
        <c:barDir val="col"/>
        <c:grouping val="clustered"/>
        <c:varyColors val="0"/>
        <c:ser>
          <c:idx val="0"/>
          <c:order val="0"/>
          <c:tx>
            <c:strRef>
              <c:f>Hoja1!$B$1</c:f>
              <c:strCache>
                <c:ptCount val="1"/>
                <c:pt idx="0">
                  <c:v>Fenece</c:v>
                </c:pt>
              </c:strCache>
            </c:strRef>
          </c:tx>
          <c:spPr>
            <a:solidFill>
              <a:schemeClr val="accent1"/>
            </a:solidFill>
            <a:ln>
              <a:noFill/>
            </a:ln>
            <a:effectLst/>
          </c:spPr>
          <c:invertIfNegative val="0"/>
          <c:cat>
            <c:numRef>
              <c:f>Hoja1!$A$2:$A$5</c:f>
              <c:numCache>
                <c:formatCode>General</c:formatCode>
                <c:ptCount val="4"/>
                <c:pt idx="0">
                  <c:v>2017</c:v>
                </c:pt>
                <c:pt idx="1">
                  <c:v>2018</c:v>
                </c:pt>
                <c:pt idx="2">
                  <c:v>2019</c:v>
                </c:pt>
              </c:numCache>
            </c:numRef>
          </c:cat>
          <c:val>
            <c:numRef>
              <c:f>Hoja1!$B$2:$B$5</c:f>
              <c:numCache>
                <c:formatCode>General</c:formatCode>
                <c:ptCount val="4"/>
                <c:pt idx="0">
                  <c:v>13</c:v>
                </c:pt>
                <c:pt idx="1">
                  <c:v>12</c:v>
                </c:pt>
                <c:pt idx="2">
                  <c:v>20</c:v>
                </c:pt>
              </c:numCache>
            </c:numRef>
          </c:val>
        </c:ser>
        <c:ser>
          <c:idx val="1"/>
          <c:order val="1"/>
          <c:tx>
            <c:strRef>
              <c:f>Hoja1!$C$1</c:f>
              <c:strCache>
                <c:ptCount val="1"/>
                <c:pt idx="0">
                  <c:v>No Fenece</c:v>
                </c:pt>
              </c:strCache>
            </c:strRef>
          </c:tx>
          <c:spPr>
            <a:solidFill>
              <a:schemeClr val="accent2"/>
            </a:solidFill>
            <a:ln>
              <a:noFill/>
            </a:ln>
            <a:effectLst/>
          </c:spPr>
          <c:invertIfNegative val="0"/>
          <c:cat>
            <c:numRef>
              <c:f>Hoja1!$A$2:$A$5</c:f>
              <c:numCache>
                <c:formatCode>General</c:formatCode>
                <c:ptCount val="4"/>
                <c:pt idx="0">
                  <c:v>2017</c:v>
                </c:pt>
                <c:pt idx="1">
                  <c:v>2018</c:v>
                </c:pt>
                <c:pt idx="2">
                  <c:v>2019</c:v>
                </c:pt>
              </c:numCache>
            </c:numRef>
          </c:cat>
          <c:val>
            <c:numRef>
              <c:f>Hoja1!$C$2:$C$5</c:f>
              <c:numCache>
                <c:formatCode>General</c:formatCode>
                <c:ptCount val="4"/>
                <c:pt idx="0">
                  <c:v>15</c:v>
                </c:pt>
                <c:pt idx="1">
                  <c:v>6</c:v>
                </c:pt>
                <c:pt idx="2">
                  <c:v>8</c:v>
                </c:pt>
              </c:numCache>
            </c:numRef>
          </c:val>
        </c:ser>
        <c:ser>
          <c:idx val="2"/>
          <c:order val="2"/>
          <c:tx>
            <c:strRef>
              <c:f>Hoja1!$D$1</c:f>
              <c:strCache>
                <c:ptCount val="1"/>
                <c:pt idx="0">
                  <c:v>Total</c:v>
                </c:pt>
              </c:strCache>
            </c:strRef>
          </c:tx>
          <c:spPr>
            <a:solidFill>
              <a:schemeClr val="accent3"/>
            </a:solidFill>
            <a:ln>
              <a:noFill/>
            </a:ln>
            <a:effectLst/>
          </c:spPr>
          <c:invertIfNegative val="0"/>
          <c:cat>
            <c:numRef>
              <c:f>Hoja1!$A$2:$A$5</c:f>
              <c:numCache>
                <c:formatCode>General</c:formatCode>
                <c:ptCount val="4"/>
                <c:pt idx="0">
                  <c:v>2017</c:v>
                </c:pt>
                <c:pt idx="1">
                  <c:v>2018</c:v>
                </c:pt>
                <c:pt idx="2">
                  <c:v>2019</c:v>
                </c:pt>
              </c:numCache>
            </c:numRef>
          </c:cat>
          <c:val>
            <c:numRef>
              <c:f>Hoja1!$D$2:$D$5</c:f>
              <c:numCache>
                <c:formatCode>General</c:formatCode>
                <c:ptCount val="4"/>
                <c:pt idx="0">
                  <c:v>28</c:v>
                </c:pt>
                <c:pt idx="1">
                  <c:v>18</c:v>
                </c:pt>
                <c:pt idx="2">
                  <c:v>28</c:v>
                </c:pt>
              </c:numCache>
            </c:numRef>
          </c:val>
        </c:ser>
        <c:dLbls>
          <c:showLegendKey val="0"/>
          <c:showVal val="0"/>
          <c:showCatName val="0"/>
          <c:showSerName val="0"/>
          <c:showPercent val="0"/>
          <c:showBubbleSize val="0"/>
        </c:dLbls>
        <c:gapWidth val="219"/>
        <c:overlap val="-27"/>
        <c:axId val="158401280"/>
        <c:axId val="158402816"/>
      </c:barChart>
      <c:catAx>
        <c:axId val="15840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58402816"/>
        <c:crosses val="autoZero"/>
        <c:auto val="1"/>
        <c:lblAlgn val="ctr"/>
        <c:lblOffset val="100"/>
        <c:noMultiLvlLbl val="0"/>
      </c:catAx>
      <c:valAx>
        <c:axId val="15840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5840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dirty="0" smtClean="0"/>
              <a:t>Hallazgos PGA 2017-2018-2019</a:t>
            </a:r>
            <a:endParaRPr lang="es-CO" dirty="0"/>
          </a:p>
        </c:rich>
      </c:tx>
      <c:overlay val="0"/>
      <c:spPr>
        <a:noFill/>
        <a:ln>
          <a:noFill/>
        </a:ln>
        <a:effectLst/>
      </c:spPr>
    </c:title>
    <c:autoTitleDeleted val="0"/>
    <c:plotArea>
      <c:layout>
        <c:manualLayout>
          <c:layoutTarget val="inner"/>
          <c:xMode val="edge"/>
          <c:yMode val="edge"/>
          <c:x val="5.5244604841061536E-2"/>
          <c:y val="0.12356375869621559"/>
          <c:w val="0.9256921928876537"/>
          <c:h val="0.72162543087515296"/>
        </c:manualLayout>
      </c:layout>
      <c:barChart>
        <c:barDir val="col"/>
        <c:grouping val="clustered"/>
        <c:varyColors val="0"/>
        <c:ser>
          <c:idx val="0"/>
          <c:order val="0"/>
          <c:tx>
            <c:strRef>
              <c:f>Hoja1!$B$1</c:f>
              <c:strCache>
                <c:ptCount val="1"/>
                <c:pt idx="0">
                  <c:v>Administrativos</c:v>
                </c:pt>
              </c:strCache>
            </c:strRef>
          </c:tx>
          <c:spPr>
            <a:solidFill>
              <a:schemeClr val="accent1"/>
            </a:solidFill>
            <a:ln>
              <a:noFill/>
            </a:ln>
            <a:effectLst/>
          </c:spPr>
          <c:invertIfNegative val="0"/>
          <c:cat>
            <c:numRef>
              <c:f>Hoja1!$A$2:$A$5</c:f>
              <c:numCache>
                <c:formatCode>General</c:formatCode>
                <c:ptCount val="4"/>
                <c:pt idx="0">
                  <c:v>2017</c:v>
                </c:pt>
                <c:pt idx="1">
                  <c:v>2018</c:v>
                </c:pt>
                <c:pt idx="2">
                  <c:v>2019</c:v>
                </c:pt>
              </c:numCache>
            </c:numRef>
          </c:cat>
          <c:val>
            <c:numRef>
              <c:f>Hoja1!$B$2:$B$5</c:f>
              <c:numCache>
                <c:formatCode>General</c:formatCode>
                <c:ptCount val="4"/>
                <c:pt idx="0">
                  <c:v>221</c:v>
                </c:pt>
                <c:pt idx="1">
                  <c:v>155</c:v>
                </c:pt>
                <c:pt idx="2">
                  <c:v>213</c:v>
                </c:pt>
              </c:numCache>
            </c:numRef>
          </c:val>
        </c:ser>
        <c:ser>
          <c:idx val="1"/>
          <c:order val="1"/>
          <c:tx>
            <c:strRef>
              <c:f>Hoja1!$C$1</c:f>
              <c:strCache>
                <c:ptCount val="1"/>
                <c:pt idx="0">
                  <c:v>Fiscales</c:v>
                </c:pt>
              </c:strCache>
            </c:strRef>
          </c:tx>
          <c:spPr>
            <a:solidFill>
              <a:schemeClr val="accent2"/>
            </a:solidFill>
            <a:ln>
              <a:noFill/>
            </a:ln>
            <a:effectLst/>
          </c:spPr>
          <c:invertIfNegative val="0"/>
          <c:cat>
            <c:numRef>
              <c:f>Hoja1!$A$2:$A$5</c:f>
              <c:numCache>
                <c:formatCode>General</c:formatCode>
                <c:ptCount val="4"/>
                <c:pt idx="0">
                  <c:v>2017</c:v>
                </c:pt>
                <c:pt idx="1">
                  <c:v>2018</c:v>
                </c:pt>
                <c:pt idx="2">
                  <c:v>2019</c:v>
                </c:pt>
              </c:numCache>
            </c:numRef>
          </c:cat>
          <c:val>
            <c:numRef>
              <c:f>Hoja1!$C$2:$C$5</c:f>
              <c:numCache>
                <c:formatCode>General</c:formatCode>
                <c:ptCount val="4"/>
                <c:pt idx="0">
                  <c:v>10</c:v>
                </c:pt>
                <c:pt idx="1">
                  <c:v>23</c:v>
                </c:pt>
                <c:pt idx="2">
                  <c:v>23</c:v>
                </c:pt>
              </c:numCache>
            </c:numRef>
          </c:val>
        </c:ser>
        <c:ser>
          <c:idx val="2"/>
          <c:order val="2"/>
          <c:tx>
            <c:strRef>
              <c:f>Hoja1!$D$1</c:f>
              <c:strCache>
                <c:ptCount val="1"/>
                <c:pt idx="0">
                  <c:v>Disciplinarios</c:v>
                </c:pt>
              </c:strCache>
            </c:strRef>
          </c:tx>
          <c:spPr>
            <a:solidFill>
              <a:schemeClr val="accent3"/>
            </a:solidFill>
            <a:ln>
              <a:noFill/>
            </a:ln>
            <a:effectLst/>
          </c:spPr>
          <c:invertIfNegative val="0"/>
          <c:cat>
            <c:numRef>
              <c:f>Hoja1!$A$2:$A$5</c:f>
              <c:numCache>
                <c:formatCode>General</c:formatCode>
                <c:ptCount val="4"/>
                <c:pt idx="0">
                  <c:v>2017</c:v>
                </c:pt>
                <c:pt idx="1">
                  <c:v>2018</c:v>
                </c:pt>
                <c:pt idx="2">
                  <c:v>2019</c:v>
                </c:pt>
              </c:numCache>
            </c:numRef>
          </c:cat>
          <c:val>
            <c:numRef>
              <c:f>Hoja1!$D$2:$D$5</c:f>
              <c:numCache>
                <c:formatCode>General</c:formatCode>
                <c:ptCount val="4"/>
                <c:pt idx="0">
                  <c:v>42</c:v>
                </c:pt>
                <c:pt idx="1">
                  <c:v>41</c:v>
                </c:pt>
                <c:pt idx="2">
                  <c:v>18</c:v>
                </c:pt>
              </c:numCache>
            </c:numRef>
          </c:val>
        </c:ser>
        <c:ser>
          <c:idx val="3"/>
          <c:order val="3"/>
          <c:tx>
            <c:strRef>
              <c:f>Hoja1!$E$1</c:f>
              <c:strCache>
                <c:ptCount val="1"/>
                <c:pt idx="0">
                  <c:v>Penales</c:v>
                </c:pt>
              </c:strCache>
            </c:strRef>
          </c:tx>
          <c:spPr>
            <a:solidFill>
              <a:schemeClr val="accent4"/>
            </a:solidFill>
            <a:ln>
              <a:noFill/>
            </a:ln>
            <a:effectLst/>
          </c:spPr>
          <c:invertIfNegative val="0"/>
          <c:cat>
            <c:numRef>
              <c:f>Hoja1!$A$2:$A$5</c:f>
              <c:numCache>
                <c:formatCode>General</c:formatCode>
                <c:ptCount val="4"/>
                <c:pt idx="0">
                  <c:v>2017</c:v>
                </c:pt>
                <c:pt idx="1">
                  <c:v>2018</c:v>
                </c:pt>
                <c:pt idx="2">
                  <c:v>2019</c:v>
                </c:pt>
              </c:numCache>
            </c:numRef>
          </c:cat>
          <c:val>
            <c:numRef>
              <c:f>Hoja1!$E$2:$E$5</c:f>
              <c:numCache>
                <c:formatCode>General</c:formatCode>
                <c:ptCount val="4"/>
                <c:pt idx="0">
                  <c:v>3</c:v>
                </c:pt>
                <c:pt idx="1">
                  <c:v>5</c:v>
                </c:pt>
                <c:pt idx="2">
                  <c:v>0</c:v>
                </c:pt>
              </c:numCache>
            </c:numRef>
          </c:val>
        </c:ser>
        <c:ser>
          <c:idx val="4"/>
          <c:order val="4"/>
          <c:tx>
            <c:strRef>
              <c:f>Hoja1!$F$1</c:f>
              <c:strCache>
                <c:ptCount val="1"/>
                <c:pt idx="0">
                  <c:v>Sancionatorios</c:v>
                </c:pt>
              </c:strCache>
            </c:strRef>
          </c:tx>
          <c:spPr>
            <a:solidFill>
              <a:schemeClr val="accent5"/>
            </a:solidFill>
            <a:ln>
              <a:noFill/>
            </a:ln>
            <a:effectLst/>
          </c:spPr>
          <c:invertIfNegative val="0"/>
          <c:cat>
            <c:numRef>
              <c:f>Hoja1!$A$2:$A$5</c:f>
              <c:numCache>
                <c:formatCode>General</c:formatCode>
                <c:ptCount val="4"/>
                <c:pt idx="0">
                  <c:v>2017</c:v>
                </c:pt>
                <c:pt idx="1">
                  <c:v>2018</c:v>
                </c:pt>
                <c:pt idx="2">
                  <c:v>2019</c:v>
                </c:pt>
              </c:numCache>
            </c:numRef>
          </c:cat>
          <c:val>
            <c:numRef>
              <c:f>Hoja1!$F$2:$F$5</c:f>
              <c:numCache>
                <c:formatCode>General</c:formatCode>
                <c:ptCount val="4"/>
                <c:pt idx="0">
                  <c:v>6</c:v>
                </c:pt>
                <c:pt idx="1">
                  <c:v>7</c:v>
                </c:pt>
                <c:pt idx="2">
                  <c:v>6</c:v>
                </c:pt>
              </c:numCache>
            </c:numRef>
          </c:val>
        </c:ser>
        <c:dLbls>
          <c:showLegendKey val="0"/>
          <c:showVal val="0"/>
          <c:showCatName val="0"/>
          <c:showSerName val="0"/>
          <c:showPercent val="0"/>
          <c:showBubbleSize val="0"/>
        </c:dLbls>
        <c:gapWidth val="219"/>
        <c:overlap val="-27"/>
        <c:axId val="158666112"/>
        <c:axId val="158676096"/>
      </c:barChart>
      <c:catAx>
        <c:axId val="15866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58676096"/>
        <c:crosses val="autoZero"/>
        <c:auto val="1"/>
        <c:lblAlgn val="ctr"/>
        <c:lblOffset val="100"/>
        <c:noMultiLvlLbl val="0"/>
      </c:catAx>
      <c:valAx>
        <c:axId val="15867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5866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42111402741325"/>
          <c:y val="0.12282824803149606"/>
          <c:w val="0.71435666375036455"/>
          <c:h val="0.74538828740157481"/>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cat>
            <c:strRef>
              <c:f>Hoja1!$A$2:$A$5</c:f>
              <c:strCache>
                <c:ptCount val="4"/>
                <c:pt idx="0">
                  <c:v>2017</c:v>
                </c:pt>
                <c:pt idx="1">
                  <c:v>2018</c:v>
                </c:pt>
                <c:pt idx="2">
                  <c:v>2019</c:v>
                </c:pt>
                <c:pt idx="3">
                  <c:v>TOTAL</c:v>
                </c:pt>
              </c:strCache>
            </c:strRef>
          </c:cat>
          <c:val>
            <c:numRef>
              <c:f>Hoja1!$B$2:$B$5</c:f>
              <c:numCache>
                <c:formatCode>General</c:formatCode>
                <c:ptCount val="4"/>
                <c:pt idx="0">
                  <c:v>1856584</c:v>
                </c:pt>
                <c:pt idx="1">
                  <c:v>56032723</c:v>
                </c:pt>
                <c:pt idx="2">
                  <c:v>24103205</c:v>
                </c:pt>
                <c:pt idx="3">
                  <c:v>81992512</c:v>
                </c:pt>
              </c:numCache>
            </c:numRef>
          </c:val>
        </c:ser>
        <c:dLbls>
          <c:showLegendKey val="0"/>
          <c:showVal val="0"/>
          <c:showCatName val="0"/>
          <c:showSerName val="0"/>
          <c:showPercent val="0"/>
          <c:showBubbleSize val="0"/>
        </c:dLbls>
        <c:gapWidth val="219"/>
        <c:overlap val="-27"/>
        <c:axId val="129671552"/>
        <c:axId val="129673088"/>
      </c:barChart>
      <c:catAx>
        <c:axId val="12967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29673088"/>
        <c:crosses val="autoZero"/>
        <c:auto val="1"/>
        <c:lblAlgn val="ctr"/>
        <c:lblOffset val="100"/>
        <c:noMultiLvlLbl val="0"/>
      </c:catAx>
      <c:valAx>
        <c:axId val="129673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296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stacked"/>
        <c:varyColors val="0"/>
        <c:ser>
          <c:idx val="0"/>
          <c:order val="0"/>
          <c:tx>
            <c:strRef>
              <c:f>Sheet1!$A$18</c:f>
              <c:strCache>
                <c:ptCount val="1"/>
                <c:pt idx="0">
                  <c:v># Capacitaciones</c:v>
                </c:pt>
              </c:strCache>
            </c:strRef>
          </c:tx>
          <c:invertIfNegative val="0"/>
          <c:cat>
            <c:multiLvlStrRef>
              <c:f>Sheet1!$B$16:$D$17</c:f>
              <c:multiLvlStrCache>
                <c:ptCount val="3"/>
                <c:lvl>
                  <c:pt idx="0">
                    <c:v>2017</c:v>
                  </c:pt>
                  <c:pt idx="1">
                    <c:v>2018</c:v>
                  </c:pt>
                  <c:pt idx="2">
                    <c:v>2019</c:v>
                  </c:pt>
                </c:lvl>
                <c:lvl>
                  <c:pt idx="0">
                    <c:v>Año</c:v>
                  </c:pt>
                </c:lvl>
              </c:multiLvlStrCache>
            </c:multiLvlStrRef>
          </c:cat>
          <c:val>
            <c:numRef>
              <c:f>Sheet1!$B$18:$D$18</c:f>
              <c:numCache>
                <c:formatCode>General</c:formatCode>
                <c:ptCount val="3"/>
                <c:pt idx="0">
                  <c:v>49</c:v>
                </c:pt>
                <c:pt idx="1">
                  <c:v>39</c:v>
                </c:pt>
                <c:pt idx="2">
                  <c:v>55</c:v>
                </c:pt>
              </c:numCache>
            </c:numRef>
          </c:val>
        </c:ser>
        <c:dLbls>
          <c:showLegendKey val="0"/>
          <c:showVal val="0"/>
          <c:showCatName val="0"/>
          <c:showSerName val="0"/>
          <c:showPercent val="0"/>
          <c:showBubbleSize val="0"/>
        </c:dLbls>
        <c:gapWidth val="150"/>
        <c:overlap val="100"/>
        <c:axId val="159250688"/>
        <c:axId val="159272960"/>
      </c:barChart>
      <c:catAx>
        <c:axId val="159250688"/>
        <c:scaling>
          <c:orientation val="minMax"/>
        </c:scaling>
        <c:delete val="0"/>
        <c:axPos val="b"/>
        <c:numFmt formatCode="General" sourceLinked="0"/>
        <c:majorTickMark val="out"/>
        <c:minorTickMark val="none"/>
        <c:tickLblPos val="nextTo"/>
        <c:crossAx val="159272960"/>
        <c:crosses val="autoZero"/>
        <c:auto val="1"/>
        <c:lblAlgn val="ctr"/>
        <c:lblOffset val="100"/>
        <c:noMultiLvlLbl val="0"/>
      </c:catAx>
      <c:valAx>
        <c:axId val="159272960"/>
        <c:scaling>
          <c:orientation val="minMax"/>
        </c:scaling>
        <c:delete val="0"/>
        <c:axPos val="l"/>
        <c:majorGridlines/>
        <c:numFmt formatCode="General" sourceLinked="1"/>
        <c:majorTickMark val="out"/>
        <c:minorTickMark val="none"/>
        <c:tickLblPos val="nextTo"/>
        <c:crossAx val="159250688"/>
        <c:crosses val="autoZero"/>
        <c:crossBetween val="between"/>
      </c:valAx>
    </c:plotArea>
    <c:legend>
      <c:legendPos val="r"/>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42528735632185"/>
          <c:y val="2.6256530801579595E-2"/>
          <c:w val="0.80909511337568241"/>
          <c:h val="0.88682581309790132"/>
        </c:manualLayout>
      </c:layout>
      <c:barChart>
        <c:barDir val="bar"/>
        <c:grouping val="clustered"/>
        <c:varyColors val="0"/>
        <c:ser>
          <c:idx val="0"/>
          <c:order val="0"/>
          <c:tx>
            <c:strRef>
              <c:f>Sheet1!$B$1</c:f>
              <c:strCache>
                <c:ptCount val="1"/>
                <c:pt idx="0">
                  <c:v>VALOR TOTAL</c:v>
                </c:pt>
              </c:strCache>
            </c:strRef>
          </c:tx>
          <c:invertIfNegative val="0"/>
          <c:dLbls>
            <c:dLbl>
              <c:idx val="50"/>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Sheet1!$A$2:$A$51</c:f>
              <c:strCache>
                <c:ptCount val="50"/>
                <c:pt idx="1">
                  <c:v>Ps-001-2019</c:v>
                </c:pt>
                <c:pt idx="2">
                  <c:v>Ps-002-2019</c:v>
                </c:pt>
                <c:pt idx="3">
                  <c:v>Ps-003-2019</c:v>
                </c:pt>
                <c:pt idx="4">
                  <c:v>Ps-004-2019</c:v>
                </c:pt>
                <c:pt idx="5">
                  <c:v>Ps-005-2019</c:v>
                </c:pt>
                <c:pt idx="6">
                  <c:v>Ps-006-2019</c:v>
                </c:pt>
                <c:pt idx="7">
                  <c:v>Ps-007-2019</c:v>
                </c:pt>
                <c:pt idx="8">
                  <c:v>Ps-008-2019</c:v>
                </c:pt>
                <c:pt idx="9">
                  <c:v>Ps-009-2019</c:v>
                </c:pt>
                <c:pt idx="10">
                  <c:v>Ps-010-2019 </c:v>
                </c:pt>
                <c:pt idx="11">
                  <c:v>Ps-011-2019</c:v>
                </c:pt>
                <c:pt idx="12">
                  <c:v>Ps-012-2019</c:v>
                </c:pt>
                <c:pt idx="13">
                  <c:v>Ps-013-2019</c:v>
                </c:pt>
                <c:pt idx="14">
                  <c:v>Ps-014-2019</c:v>
                </c:pt>
                <c:pt idx="15">
                  <c:v>Ps-015-2019</c:v>
                </c:pt>
                <c:pt idx="16">
                  <c:v>PS-016-2019</c:v>
                </c:pt>
                <c:pt idx="17">
                  <c:v>Ps-017-2019</c:v>
                </c:pt>
                <c:pt idx="18">
                  <c:v>Ps-018-2019</c:v>
                </c:pt>
                <c:pt idx="19">
                  <c:v>Ps-2019- 2019</c:v>
                </c:pt>
                <c:pt idx="20">
                  <c:v>Ps-020-2019</c:v>
                </c:pt>
                <c:pt idx="21">
                  <c:v>PS-021.2019</c:v>
                </c:pt>
                <c:pt idx="22">
                  <c:v>PS-022-2019</c:v>
                </c:pt>
                <c:pt idx="23">
                  <c:v>Ps-023-2019</c:v>
                </c:pt>
                <c:pt idx="24">
                  <c:v>Ps-024-2019</c:v>
                </c:pt>
                <c:pt idx="25">
                  <c:v>PS-025-2019</c:v>
                </c:pt>
                <c:pt idx="26">
                  <c:v>PS-026-2019</c:v>
                </c:pt>
                <c:pt idx="27">
                  <c:v>Ps-027-2019</c:v>
                </c:pt>
                <c:pt idx="28">
                  <c:v>Ps-028-2019</c:v>
                </c:pt>
                <c:pt idx="29">
                  <c:v>Ps-029-2019</c:v>
                </c:pt>
                <c:pt idx="30">
                  <c:v>Ps-030-2019</c:v>
                </c:pt>
                <c:pt idx="31">
                  <c:v>Ps-031-2019</c:v>
                </c:pt>
                <c:pt idx="32">
                  <c:v>Ps-032-2019</c:v>
                </c:pt>
                <c:pt idx="33">
                  <c:v>Ps-033-2019</c:v>
                </c:pt>
                <c:pt idx="34">
                  <c:v>Ps-034-2019</c:v>
                </c:pt>
                <c:pt idx="35">
                  <c:v>Ps-035-2019</c:v>
                </c:pt>
                <c:pt idx="36">
                  <c:v>Ps-036-2019</c:v>
                </c:pt>
                <c:pt idx="37">
                  <c:v>Ps-037-2019</c:v>
                </c:pt>
                <c:pt idx="38">
                  <c:v>Ps-038-2019</c:v>
                </c:pt>
                <c:pt idx="39">
                  <c:v>Ps-039-2019</c:v>
                </c:pt>
                <c:pt idx="40">
                  <c:v>Ps-040-2019</c:v>
                </c:pt>
                <c:pt idx="41">
                  <c:v>PS-041-2019</c:v>
                </c:pt>
                <c:pt idx="42">
                  <c:v>Ps-042-2019</c:v>
                </c:pt>
                <c:pt idx="43">
                  <c:v>Ps-043-2019</c:v>
                </c:pt>
                <c:pt idx="44">
                  <c:v>Ps-044-2019</c:v>
                </c:pt>
                <c:pt idx="45">
                  <c:v>Ps-045-2019</c:v>
                </c:pt>
                <c:pt idx="46">
                  <c:v>Ps-046-2019</c:v>
                </c:pt>
                <c:pt idx="47">
                  <c:v>Ps-047-2019</c:v>
                </c:pt>
                <c:pt idx="48">
                  <c:v>Ps-048-2019</c:v>
                </c:pt>
                <c:pt idx="49">
                  <c:v>Ps-049-2019</c:v>
                </c:pt>
              </c:strCache>
            </c:strRef>
          </c:cat>
          <c:val>
            <c:numRef>
              <c:f>Sheet1!$B$2:$B$51</c:f>
              <c:numCache>
                <c:formatCode>"$"#,##0_);[Red]\("$"#,##0\)</c:formatCode>
                <c:ptCount val="50"/>
                <c:pt idx="1">
                  <c:v>30800000</c:v>
                </c:pt>
                <c:pt idx="2">
                  <c:v>2400000</c:v>
                </c:pt>
                <c:pt idx="3">
                  <c:v>13500000</c:v>
                </c:pt>
                <c:pt idx="4">
                  <c:v>5200000</c:v>
                </c:pt>
                <c:pt idx="5">
                  <c:v>6000000</c:v>
                </c:pt>
                <c:pt idx="6">
                  <c:v>8400000</c:v>
                </c:pt>
                <c:pt idx="7">
                  <c:v>8675100</c:v>
                </c:pt>
                <c:pt idx="8">
                  <c:v>9200000</c:v>
                </c:pt>
                <c:pt idx="9">
                  <c:v>9200000</c:v>
                </c:pt>
                <c:pt idx="10">
                  <c:v>11200000</c:v>
                </c:pt>
                <c:pt idx="11">
                  <c:v>10000000</c:v>
                </c:pt>
                <c:pt idx="12">
                  <c:v>9200000</c:v>
                </c:pt>
                <c:pt idx="13">
                  <c:v>7000000</c:v>
                </c:pt>
                <c:pt idx="14">
                  <c:v>6600000</c:v>
                </c:pt>
                <c:pt idx="15">
                  <c:v>7200000</c:v>
                </c:pt>
                <c:pt idx="16">
                  <c:v>6693750</c:v>
                </c:pt>
                <c:pt idx="17">
                  <c:v>8000000</c:v>
                </c:pt>
                <c:pt idx="18">
                  <c:v>8000000</c:v>
                </c:pt>
                <c:pt idx="19">
                  <c:v>12000000</c:v>
                </c:pt>
                <c:pt idx="20">
                  <c:v>9200000</c:v>
                </c:pt>
                <c:pt idx="21">
                  <c:v>7500000</c:v>
                </c:pt>
                <c:pt idx="22">
                  <c:v>11000000</c:v>
                </c:pt>
                <c:pt idx="23" formatCode="#,##0">
                  <c:v>4000000</c:v>
                </c:pt>
                <c:pt idx="24">
                  <c:v>8000000</c:v>
                </c:pt>
                <c:pt idx="25">
                  <c:v>14000000</c:v>
                </c:pt>
                <c:pt idx="26">
                  <c:v>11500000</c:v>
                </c:pt>
                <c:pt idx="27">
                  <c:v>9000000</c:v>
                </c:pt>
                <c:pt idx="28">
                  <c:v>3900000</c:v>
                </c:pt>
                <c:pt idx="29">
                  <c:v>6900000</c:v>
                </c:pt>
                <c:pt idx="30">
                  <c:v>6900000</c:v>
                </c:pt>
                <c:pt idx="31">
                  <c:v>8100000</c:v>
                </c:pt>
                <c:pt idx="32">
                  <c:v>7500000</c:v>
                </c:pt>
                <c:pt idx="33">
                  <c:v>6600000</c:v>
                </c:pt>
                <c:pt idx="34">
                  <c:v>7000000</c:v>
                </c:pt>
                <c:pt idx="35">
                  <c:v>8000000</c:v>
                </c:pt>
                <c:pt idx="36">
                  <c:v>7000000</c:v>
                </c:pt>
                <c:pt idx="37">
                  <c:v>8000000</c:v>
                </c:pt>
                <c:pt idx="38">
                  <c:v>9000000</c:v>
                </c:pt>
                <c:pt idx="39">
                  <c:v>3450000</c:v>
                </c:pt>
                <c:pt idx="40">
                  <c:v>3450000</c:v>
                </c:pt>
                <c:pt idx="41">
                  <c:v>3450000</c:v>
                </c:pt>
                <c:pt idx="42">
                  <c:v>2250000</c:v>
                </c:pt>
                <c:pt idx="43">
                  <c:v>3000000</c:v>
                </c:pt>
                <c:pt idx="44">
                  <c:v>1950000</c:v>
                </c:pt>
                <c:pt idx="45">
                  <c:v>27000000</c:v>
                </c:pt>
                <c:pt idx="46">
                  <c:v>9400000</c:v>
                </c:pt>
                <c:pt idx="47">
                  <c:v>2300000</c:v>
                </c:pt>
                <c:pt idx="48">
                  <c:v>6050000</c:v>
                </c:pt>
                <c:pt idx="49">
                  <c:v>8000000</c:v>
                </c:pt>
              </c:numCache>
            </c:numRef>
          </c:val>
        </c:ser>
        <c:dLbls>
          <c:showLegendKey val="0"/>
          <c:showVal val="0"/>
          <c:showCatName val="0"/>
          <c:showSerName val="0"/>
          <c:showPercent val="0"/>
          <c:showBubbleSize val="0"/>
        </c:dLbls>
        <c:gapWidth val="150"/>
        <c:axId val="180470144"/>
        <c:axId val="180471680"/>
      </c:barChart>
      <c:catAx>
        <c:axId val="180470144"/>
        <c:scaling>
          <c:orientation val="minMax"/>
        </c:scaling>
        <c:delete val="0"/>
        <c:axPos val="l"/>
        <c:numFmt formatCode="General" sourceLinked="0"/>
        <c:majorTickMark val="out"/>
        <c:minorTickMark val="none"/>
        <c:tickLblPos val="nextTo"/>
        <c:crossAx val="180471680"/>
        <c:crosses val="autoZero"/>
        <c:auto val="1"/>
        <c:lblAlgn val="ctr"/>
        <c:lblOffset val="100"/>
        <c:noMultiLvlLbl val="0"/>
      </c:catAx>
      <c:valAx>
        <c:axId val="180471680"/>
        <c:scaling>
          <c:orientation val="minMax"/>
        </c:scaling>
        <c:delete val="0"/>
        <c:axPos val="b"/>
        <c:numFmt formatCode="&quot;$&quot;#,##0_);[Red]\(&quot;$&quot;#,##0\)" sourceLinked="1"/>
        <c:majorTickMark val="out"/>
        <c:minorTickMark val="none"/>
        <c:tickLblPos val="nextTo"/>
        <c:crossAx val="180470144"/>
        <c:crosses val="autoZero"/>
        <c:crossBetween val="between"/>
      </c:valAx>
    </c:plotArea>
    <c:plotVisOnly val="1"/>
    <c:dispBlanksAs val="gap"/>
    <c:showDLblsOverMax val="0"/>
  </c:chart>
  <c:txPr>
    <a:bodyPr/>
    <a:lstStyle/>
    <a:p>
      <a:pPr>
        <a:defRPr sz="800"/>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401D7A-E4A5-442A-A3CA-94B5C1F9ECB0}" type="datetimeFigureOut">
              <a:rPr lang="en-US" smtClean="0"/>
              <a:pPr/>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146A0-0488-4A89-ACC1-63143A93B8C3}"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01D7A-E4A5-442A-A3CA-94B5C1F9ECB0}" type="datetimeFigureOut">
              <a:rPr lang="en-US" smtClean="0"/>
              <a:pPr/>
              <a:t>12/26/2019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146A0-0488-4A89-ACC1-63143A93B8C3}"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29" y="1319213"/>
            <a:ext cx="7961633"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5">
            <a:extLst>
              <a:ext uri="{FF2B5EF4-FFF2-40B4-BE49-F238E27FC236}">
                <a16:creationId xmlns="" xmlns:a16="http://schemas.microsoft.com/office/drawing/2014/main" id="{81EE1B6A-7853-4308-B338-733ECFC155AB}"/>
              </a:ext>
            </a:extLst>
          </p:cNvPr>
          <p:cNvSpPr txBox="1">
            <a:spLocks/>
          </p:cNvSpPr>
          <p:nvPr/>
        </p:nvSpPr>
        <p:spPr>
          <a:xfrm>
            <a:off x="457200" y="304801"/>
            <a:ext cx="8077200" cy="1649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6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CONSOLIDADO DE HALLAZGOS GENERADOS DE LAS DENUNCIAS Y DEL PGA EN LA VIGENCIA 2019</a:t>
            </a:r>
            <a:r>
              <a:rPr lang="es-ES" sz="1400" dirty="0" smtClean="0">
                <a:latin typeface="Arial" panose="020B0604020202020204" pitchFamily="34" charset="0"/>
                <a:cs typeface="Arial" panose="020B0604020202020204" pitchFamily="34" charset="0"/>
              </a:rPr>
              <a:t/>
            </a:r>
            <a:br>
              <a:rPr lang="es-ES" sz="1400" dirty="0" smtClean="0">
                <a:latin typeface="Arial" panose="020B0604020202020204" pitchFamily="34" charset="0"/>
                <a:cs typeface="Arial" panose="020B0604020202020204" pitchFamily="34" charset="0"/>
              </a:rPr>
            </a:br>
            <a:r>
              <a:rPr lang="es-CO" sz="1400"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
            </a:r>
            <a:br>
              <a:rPr lang="es-ES" sz="1400" dirty="0" smtClean="0">
                <a:latin typeface="Arial" panose="020B0604020202020204" pitchFamily="34" charset="0"/>
                <a:cs typeface="Arial" panose="020B0604020202020204" pitchFamily="34" charset="0"/>
              </a:rPr>
            </a:br>
            <a:r>
              <a:rPr lang="es-CO" sz="1400" dirty="0" smtClean="0">
                <a:latin typeface="Arial" panose="020B0604020202020204" pitchFamily="34" charset="0"/>
                <a:cs typeface="Arial" panose="020B0604020202020204" pitchFamily="34" charset="0"/>
              </a:rPr>
              <a:t>Durante la vigencia 2019, la Dirección Técnica de Control Fiscal, a través del seguimiento a denuncias ciudadanas y de la ejecución del Plan General de Auditoría generaron 213  hallazgos administrativos, 11 de ellos con incidencia fiscal, 19 con incidencia disciplinaria, y 6 con solicitud de proceso administrativo sancionatorio, así:</a:t>
            </a:r>
            <a:endParaRPr lang="es-ES" sz="14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590447436"/>
              </p:ext>
            </p:extLst>
          </p:nvPr>
        </p:nvGraphicFramePr>
        <p:xfrm>
          <a:off x="4876800" y="2286000"/>
          <a:ext cx="36576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18814679"/>
              </p:ext>
            </p:extLst>
          </p:nvPr>
        </p:nvGraphicFramePr>
        <p:xfrm>
          <a:off x="685800" y="2514600"/>
          <a:ext cx="3962399" cy="2667000"/>
        </p:xfrm>
        <a:graphic>
          <a:graphicData uri="http://schemas.openxmlformats.org/drawingml/2006/table">
            <a:tbl>
              <a:tblPr/>
              <a:tblGrid>
                <a:gridCol w="727787"/>
                <a:gridCol w="410895"/>
                <a:gridCol w="397757"/>
                <a:gridCol w="835591"/>
                <a:gridCol w="530123"/>
                <a:gridCol w="530123"/>
                <a:gridCol w="530123"/>
              </a:tblGrid>
              <a:tr h="345722">
                <a:tc rowSpan="3">
                  <a:txBody>
                    <a:bodyPr/>
                    <a:lstStyle/>
                    <a:p>
                      <a:pPr algn="ctr" rtl="0" fontAlgn="ctr"/>
                      <a:r>
                        <a:rPr lang="es-CO" sz="1000" b="1" i="0" u="none" strike="noStrike" dirty="0">
                          <a:solidFill>
                            <a:srgbClr val="000000"/>
                          </a:solidFill>
                          <a:effectLst/>
                          <a:latin typeface="Calibri"/>
                        </a:rPr>
                        <a:t>ORIGEN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6">
                  <a:txBody>
                    <a:bodyPr/>
                    <a:lstStyle/>
                    <a:p>
                      <a:pPr algn="ctr" rtl="0" fontAlgn="ctr"/>
                      <a:r>
                        <a:rPr lang="es-CO" sz="1000" b="1" i="0" u="none" strike="noStrike">
                          <a:solidFill>
                            <a:srgbClr val="000000"/>
                          </a:solidFill>
                          <a:effectLst/>
                          <a:latin typeface="Calibri"/>
                        </a:rPr>
                        <a:t>HALLAZGOS 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9259">
                <a:tc vMerge="1">
                  <a:txBody>
                    <a:bodyPr/>
                    <a:lstStyle/>
                    <a:p>
                      <a:endParaRPr lang="es-CO"/>
                    </a:p>
                  </a:txBody>
                  <a:tcPr/>
                </a:tc>
                <a:tc rowSpan="2">
                  <a:txBody>
                    <a:bodyPr/>
                    <a:lstStyle/>
                    <a:p>
                      <a:pPr algn="ctr" rtl="0" fontAlgn="ctr"/>
                      <a:r>
                        <a:rPr lang="es-CO" sz="1000" b="1" i="0" u="none" strike="noStrike">
                          <a:solidFill>
                            <a:srgbClr val="000000"/>
                          </a:solidFill>
                          <a:effectLst/>
                          <a:latin typeface="Calibri"/>
                        </a:rPr>
                        <a:t>Adm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2">
                  <a:txBody>
                    <a:bodyPr/>
                    <a:lstStyle/>
                    <a:p>
                      <a:pPr algn="ctr" rtl="0" fontAlgn="ctr"/>
                      <a:r>
                        <a:rPr lang="es-CO" sz="1000" b="1" i="0" u="none" strike="noStrike">
                          <a:solidFill>
                            <a:srgbClr val="000000"/>
                          </a:solidFill>
                          <a:effectLst/>
                          <a:latin typeface="Calibri"/>
                        </a:rPr>
                        <a:t>Fiscales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s-CO"/>
                    </a:p>
                  </a:txBody>
                  <a:tcPr/>
                </a:tc>
                <a:tc rowSpan="2">
                  <a:txBody>
                    <a:bodyPr/>
                    <a:lstStyle/>
                    <a:p>
                      <a:pPr algn="ctr" rtl="0" fontAlgn="ctr"/>
                      <a:r>
                        <a:rPr lang="es-CO" sz="1000" b="1" i="0" u="none" strike="noStrike">
                          <a:solidFill>
                            <a:srgbClr val="000000"/>
                          </a:solidFill>
                          <a:effectLst/>
                          <a:latin typeface="Calibri"/>
                        </a:rPr>
                        <a:t>Disciplinarios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algn="ctr" rtl="0" fontAlgn="ctr"/>
                      <a:r>
                        <a:rPr lang="es-CO" sz="1000" b="1" i="0" u="none" strike="noStrike">
                          <a:solidFill>
                            <a:srgbClr val="000000"/>
                          </a:solidFill>
                          <a:effectLst/>
                          <a:latin typeface="Calibri"/>
                        </a:rPr>
                        <a:t>Penales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algn="ctr" rtl="0" fontAlgn="ctr"/>
                      <a:r>
                        <a:rPr lang="es-CO" sz="1000" b="1" i="0" u="none" strike="noStrike" dirty="0">
                          <a:solidFill>
                            <a:srgbClr val="000000"/>
                          </a:solidFill>
                          <a:effectLst/>
                          <a:latin typeface="Calibri"/>
                        </a:rPr>
                        <a:t>Sancionatorios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45722">
                <a:tc vMerge="1">
                  <a:txBody>
                    <a:bodyPr/>
                    <a:lstStyle/>
                    <a:p>
                      <a:endParaRPr lang="es-CO"/>
                    </a:p>
                  </a:txBody>
                  <a:tcPr/>
                </a:tc>
                <a:tc vMerge="1">
                  <a:txBody>
                    <a:bodyPr/>
                    <a:lstStyle/>
                    <a:p>
                      <a:endParaRPr lang="es-CO"/>
                    </a:p>
                  </a:txBody>
                  <a:tcPr/>
                </a:tc>
                <a:tc>
                  <a:txBody>
                    <a:bodyPr/>
                    <a:lstStyle/>
                    <a:p>
                      <a:pPr algn="ctr" rtl="0" fontAlgn="ctr"/>
                      <a:r>
                        <a:rPr lang="es-CO" sz="1000" b="1" i="0" u="none" strike="noStrike">
                          <a:solidFill>
                            <a:srgbClr val="000000"/>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s-CO" sz="1000" b="1" i="0" u="none" strike="noStrike" dirty="0">
                          <a:solidFill>
                            <a:srgbClr val="000000"/>
                          </a:solidFill>
                          <a:effectLst/>
                          <a:latin typeface="Calibri"/>
                        </a:rPr>
                        <a:t> Cuantía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endParaRPr lang="es-CO"/>
                    </a:p>
                  </a:txBody>
                  <a:tcPr/>
                </a:tc>
                <a:tc vMerge="1">
                  <a:txBody>
                    <a:bodyPr/>
                    <a:lstStyle/>
                    <a:p>
                      <a:endParaRPr lang="es-CO"/>
                    </a:p>
                  </a:txBody>
                  <a:tcPr/>
                </a:tc>
                <a:tc vMerge="1">
                  <a:txBody>
                    <a:bodyPr/>
                    <a:lstStyle/>
                    <a:p>
                      <a:endParaRPr lang="es-CO"/>
                    </a:p>
                  </a:txBody>
                  <a:tcPr/>
                </a:tc>
              </a:tr>
              <a:tr h="543278">
                <a:tc>
                  <a:txBody>
                    <a:bodyPr/>
                    <a:lstStyle/>
                    <a:p>
                      <a:pPr algn="ctr" rtl="0" fontAlgn="ctr"/>
                      <a:r>
                        <a:rPr lang="es-CO" sz="1000" b="1" i="0" u="none" strike="noStrike">
                          <a:solidFill>
                            <a:srgbClr val="000000"/>
                          </a:solidFill>
                          <a:effectLst/>
                          <a:latin typeface="Calibri"/>
                        </a:rPr>
                        <a:t>PGA 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s-CO" sz="1000" b="0" i="0" u="none" strike="noStrike">
                          <a:solidFill>
                            <a:srgbClr val="000000"/>
                          </a:solidFill>
                          <a:effectLst/>
                          <a:latin typeface="Calibri"/>
                        </a:rPr>
                        <a:t>213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smtClean="0">
                          <a:solidFill>
                            <a:srgbClr val="000000"/>
                          </a:solidFill>
                          <a:effectLst/>
                          <a:latin typeface="Calibri"/>
                        </a:rPr>
                        <a:t>11</a:t>
                      </a:r>
                      <a:endParaRPr lang="es-CO"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266.467.585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smtClean="0">
                          <a:solidFill>
                            <a:srgbClr val="000000"/>
                          </a:solidFill>
                          <a:effectLst/>
                          <a:latin typeface="Calibri"/>
                        </a:rPr>
                        <a:t>19</a:t>
                      </a:r>
                      <a:endParaRPr lang="es-CO"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9741">
                <a:tc>
                  <a:txBody>
                    <a:bodyPr/>
                    <a:lstStyle/>
                    <a:p>
                      <a:pPr algn="ctr" rtl="0" fontAlgn="ctr"/>
                      <a:r>
                        <a:rPr lang="es-CO" sz="1000" b="1" i="0" u="none" strike="noStrike">
                          <a:solidFill>
                            <a:srgbClr val="000000"/>
                          </a:solidFill>
                          <a:effectLst/>
                          <a:latin typeface="Calibri"/>
                        </a:rPr>
                        <a:t>DENUNCIAS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s-CO" sz="1000" b="0" i="0" u="none" strike="noStrike">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24.454.555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3278">
                <a:tc>
                  <a:txBody>
                    <a:bodyPr/>
                    <a:lstStyle/>
                    <a:p>
                      <a:pPr algn="ctr" rtl="0" fontAlgn="ctr"/>
                      <a:r>
                        <a:rPr lang="es-CO" sz="1000" b="1" i="0" u="none" strike="noStrike" dirty="0">
                          <a:solidFill>
                            <a:srgbClr val="000000"/>
                          </a:solidFill>
                          <a:effectLst/>
                          <a:latin typeface="Calibri"/>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s-CO" sz="1000" b="0" i="0" u="none" strike="noStrike">
                          <a:solidFill>
                            <a:srgbClr val="000000"/>
                          </a:solidFill>
                          <a:effectLst/>
                          <a:latin typeface="Calibri"/>
                        </a:rPr>
                        <a:t>223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290.922.140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2391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1">
            <a:extLst>
              <a:ext uri="{FF2B5EF4-FFF2-40B4-BE49-F238E27FC236}">
                <a16:creationId xmlns="" xmlns:a16="http://schemas.microsoft.com/office/drawing/2014/main" id="{3D3FCC47-0CBF-42EA-88B1-49FC4B0B0314}"/>
              </a:ext>
            </a:extLst>
          </p:cNvPr>
          <p:cNvSpPr>
            <a:spLocks noGrp="1"/>
          </p:cNvSpPr>
          <p:nvPr>
            <p:ph type="title"/>
          </p:nvPr>
        </p:nvSpPr>
        <p:spPr>
          <a:xfrm>
            <a:off x="457200" y="304800"/>
            <a:ext cx="8229600" cy="944562"/>
          </a:xfrm>
        </p:spPr>
        <p:txBody>
          <a:bodyPr>
            <a:noAutofit/>
          </a:bodyPr>
          <a:lstStyle/>
          <a:p>
            <a:r>
              <a:rPr lang="es-CO" sz="2000" b="1" u="sng" dirty="0"/>
              <a:t>BENEFICIOS DE CONTROL FISCAL</a:t>
            </a:r>
            <a:br>
              <a:rPr lang="es-CO" sz="2000" b="1" u="sng" dirty="0"/>
            </a:br>
            <a:r>
              <a:rPr lang="es-CO" sz="2000" dirty="0" smtClean="0"/>
              <a:t>Beneficios De Control Proceso Auditor</a:t>
            </a:r>
            <a:r>
              <a:rPr lang="en-US" sz="2000" dirty="0" smtClean="0"/>
              <a:t/>
            </a:r>
            <a:br>
              <a:rPr lang="en-US" sz="2000" dirty="0" smtClean="0"/>
            </a:br>
            <a:r>
              <a:rPr lang="es-CO" sz="2000" dirty="0" smtClean="0"/>
              <a:t>Plan General De Auditoría 2019</a:t>
            </a:r>
            <a:endParaRPr lang="es-ES" sz="2000" dirty="0">
              <a:solidFill>
                <a:srgbClr val="FF00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229740664"/>
              </p:ext>
            </p:extLst>
          </p:nvPr>
        </p:nvGraphicFramePr>
        <p:xfrm>
          <a:off x="2133600" y="1524000"/>
          <a:ext cx="5334000" cy="3650975"/>
        </p:xfrm>
        <a:graphic>
          <a:graphicData uri="http://schemas.openxmlformats.org/drawingml/2006/table">
            <a:tbl>
              <a:tblPr firstRow="1" firstCol="1" bandRow="1"/>
              <a:tblGrid>
                <a:gridCol w="409893"/>
                <a:gridCol w="3581168"/>
                <a:gridCol w="1342939"/>
              </a:tblGrid>
              <a:tr h="301186">
                <a:tc>
                  <a:txBody>
                    <a:bodyPr/>
                    <a:lstStyle/>
                    <a:p>
                      <a:pPr algn="ctr" rtl="0" fontAlgn="ctr"/>
                      <a:r>
                        <a:rPr lang="es-CO" sz="900" b="1" i="0" u="none" strike="noStrike" dirty="0">
                          <a:solidFill>
                            <a:srgbClr val="000000"/>
                          </a:solidFill>
                          <a:effectLst/>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s-CO" sz="900" b="1" i="0" u="none" strike="noStrike" dirty="0">
                          <a:solidFill>
                            <a:srgbClr val="000000"/>
                          </a:solidFill>
                          <a:effectLst/>
                          <a:latin typeface="Arial" pitchFamily="34" charset="0"/>
                          <a:cs typeface="Arial" pitchFamily="34" charset="0"/>
                        </a:rPr>
                        <a:t>Sujeto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0" fontAlgn="ctr"/>
                      <a:r>
                        <a:rPr lang="es-CO" sz="900" b="1" i="0" u="none" strike="noStrike" dirty="0">
                          <a:solidFill>
                            <a:srgbClr val="000000"/>
                          </a:solidFill>
                          <a:effectLst/>
                          <a:latin typeface="Arial" pitchFamily="34" charset="0"/>
                          <a:cs typeface="Arial" pitchFamily="34" charset="0"/>
                        </a:rPr>
                        <a:t>Valor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Esacor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520.000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Universidad del Quindío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3.858.455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Calarcá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6.005.104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dirty="0">
                          <a:solidFill>
                            <a:srgbClr val="000000"/>
                          </a:solidFill>
                          <a:effectLst/>
                          <a:latin typeface="Arial" pitchFamily="34" charset="0"/>
                          <a:cs typeface="Arial" pitchFamily="34" charset="0"/>
                        </a:rPr>
                        <a:t>Municipio de </a:t>
                      </a:r>
                      <a:r>
                        <a:rPr lang="es-CO" sz="900" b="0" i="0" u="none" strike="noStrike" dirty="0" err="1">
                          <a:solidFill>
                            <a:srgbClr val="000000"/>
                          </a:solidFill>
                          <a:effectLst/>
                          <a:latin typeface="Arial" pitchFamily="34" charset="0"/>
                          <a:cs typeface="Arial" pitchFamily="34" charset="0"/>
                        </a:rPr>
                        <a:t>Salento</a:t>
                      </a:r>
                      <a:endParaRPr lang="es-CO" sz="900" b="0"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165.455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870">
                <a:tc>
                  <a:txBody>
                    <a:bodyPr/>
                    <a:lstStyle/>
                    <a:p>
                      <a:pPr algn="ctr" rtl="0" fontAlgn="ctr"/>
                      <a:r>
                        <a:rPr lang="es-CO" sz="900" b="1" i="0" u="none" strike="noStrike" dirty="0">
                          <a:solidFill>
                            <a:srgbClr val="000000"/>
                          </a:solidFill>
                          <a:effectLst/>
                          <a:latin typeface="Arial" pitchFamily="34" charset="0"/>
                          <a:cs typeface="Arial"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dirty="0">
                          <a:solidFill>
                            <a:srgbClr val="000000"/>
                          </a:solidFill>
                          <a:effectLst/>
                          <a:latin typeface="Arial" pitchFamily="34" charset="0"/>
                          <a:cs typeface="Arial" pitchFamily="34" charset="0"/>
                        </a:rPr>
                        <a:t>Instituto Departamental de Tránsito del Quindío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570.647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PÍO X de la Tebaida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464.211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PÍO X de la Tebaida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159.933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Sagrado Corazón de Jesús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171.000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San Vicente de Salento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796.400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186">
                <a:tc>
                  <a:txBody>
                    <a:bodyPr/>
                    <a:lstStyle/>
                    <a:p>
                      <a:pPr algn="ctr" rtl="0" fontAlgn="ctr"/>
                      <a:r>
                        <a:rPr lang="es-CO" sz="900" b="1" i="0" u="none" strike="noStrike" dirty="0">
                          <a:solidFill>
                            <a:srgbClr val="000000"/>
                          </a:solidFill>
                          <a:effectLst/>
                          <a:latin typeface="Arial" pitchFamily="34" charset="0"/>
                          <a:cs typeface="Arial"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dirty="0">
                          <a:solidFill>
                            <a:srgbClr val="000000"/>
                          </a:solidFill>
                          <a:effectLst/>
                          <a:latin typeface="Arial" pitchFamily="34" charset="0"/>
                          <a:cs typeface="Arial" pitchFamily="34" charset="0"/>
                        </a:rPr>
                        <a:t>Municipio de la Tebaida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Arial" pitchFamily="34" charset="0"/>
                          <a:cs typeface="Arial" pitchFamily="34" charset="0"/>
                        </a:rPr>
                        <a:t>11.392.000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245">
                <a:tc>
                  <a:txBody>
                    <a:bodyPr/>
                    <a:lstStyle/>
                    <a:p>
                      <a:pPr algn="ctr" rtl="0" fontAlgn="ctr"/>
                      <a:r>
                        <a:rPr lang="es-CO" sz="900" b="1" i="0" u="none" strike="noStrike" dirty="0">
                          <a:solidFill>
                            <a:srgbClr val="000000"/>
                          </a:solidFill>
                          <a:effectLst/>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rtl="0" fontAlgn="ctr"/>
                      <a:r>
                        <a:rPr lang="es-CO" sz="1200" b="1" i="0" u="none" strike="noStrike" dirty="0">
                          <a:solidFill>
                            <a:srgbClr val="000000"/>
                          </a:solidFill>
                          <a:effectLst/>
                          <a:latin typeface="Arial" pitchFamily="34" charset="0"/>
                          <a:cs typeface="Arial"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200" b="1" i="0" u="none" strike="noStrike" dirty="0">
                          <a:solidFill>
                            <a:srgbClr val="000000"/>
                          </a:solidFill>
                          <a:effectLst/>
                          <a:latin typeface="Arial" pitchFamily="34" charset="0"/>
                          <a:cs typeface="Arial" pitchFamily="34" charset="0"/>
                        </a:rPr>
                        <a:t>24.103.205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4438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747" y="381000"/>
            <a:ext cx="7129594"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a:spLocks noGrp="1"/>
          </p:cNvSpPr>
          <p:nvPr>
            <p:ph type="title"/>
          </p:nvPr>
        </p:nvSpPr>
        <p:spPr>
          <a:xfrm>
            <a:off x="685800" y="4419600"/>
            <a:ext cx="8229600" cy="1143000"/>
          </a:xfrm>
        </p:spPr>
        <p:txBody>
          <a:bodyPr>
            <a:normAutofit fontScale="90000"/>
          </a:bodyPr>
          <a:lstStyle/>
          <a:p>
            <a:r>
              <a:rPr lang="es-CO" b="1" u="sng" dirty="0" smtClean="0"/>
              <a:t>CONSOLIDADO </a:t>
            </a:r>
            <a:br>
              <a:rPr lang="es-CO" b="1" u="sng" dirty="0" smtClean="0"/>
            </a:br>
            <a:r>
              <a:rPr lang="es-CO" b="1" u="sng" dirty="0" smtClean="0"/>
              <a:t>2017, 2018 Y 2019</a:t>
            </a:r>
            <a:endParaRPr lang="es-CO" b="1" u="sng" dirty="0"/>
          </a:p>
        </p:txBody>
      </p:sp>
    </p:spTree>
    <p:extLst>
      <p:ext uri="{BB962C8B-B14F-4D97-AF65-F5344CB8AC3E}">
        <p14:creationId xmlns:p14="http://schemas.microsoft.com/office/powerpoint/2010/main" val="332644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 xmlns:a16="http://schemas.microsoft.com/office/drawing/2014/main" id="{0AEFF075-312B-4979-97AA-899C2F86E60A}"/>
              </a:ext>
            </a:extLst>
          </p:cNvPr>
          <p:cNvSpPr>
            <a:spLocks noGrp="1"/>
          </p:cNvSpPr>
          <p:nvPr>
            <p:ph type="title"/>
          </p:nvPr>
        </p:nvSpPr>
        <p:spPr>
          <a:xfrm>
            <a:off x="457200" y="533400"/>
            <a:ext cx="8229600" cy="1143000"/>
          </a:xfrm>
        </p:spPr>
        <p:txBody>
          <a:bodyPr>
            <a:normAutofit fontScale="90000"/>
          </a:bodyPr>
          <a:lstStyle/>
          <a:p>
            <a:r>
              <a:rPr lang="es-ES" b="1" dirty="0"/>
              <a:t>Consolidado Plan General de </a:t>
            </a:r>
            <a:r>
              <a:rPr lang="es-ES" b="1" dirty="0" smtClean="0"/>
              <a:t>Auditorias-PGA 2017</a:t>
            </a:r>
            <a:r>
              <a:rPr lang="es-ES" b="1" dirty="0"/>
              <a:t>, 2018 y 2019</a:t>
            </a:r>
          </a:p>
        </p:txBody>
      </p:sp>
      <p:graphicFrame>
        <p:nvGraphicFramePr>
          <p:cNvPr id="7" name="Marcador de contenido 3">
            <a:extLst>
              <a:ext uri="{FF2B5EF4-FFF2-40B4-BE49-F238E27FC236}">
                <a16:creationId xmlns="" xmlns:a16="http://schemas.microsoft.com/office/drawing/2014/main" id="{845B2460-40D8-4E12-8925-19FEDB2F30F1}"/>
              </a:ext>
            </a:extLst>
          </p:cNvPr>
          <p:cNvGraphicFramePr>
            <a:graphicFrameLocks noGrp="1"/>
          </p:cNvGraphicFramePr>
          <p:nvPr>
            <p:ph idx="1"/>
            <p:extLst>
              <p:ext uri="{D42A27DB-BD31-4B8C-83A1-F6EECF244321}">
                <p14:modId xmlns:p14="http://schemas.microsoft.com/office/powerpoint/2010/main" val="112116160"/>
              </p:ext>
            </p:extLst>
          </p:nvPr>
        </p:nvGraphicFramePr>
        <p:xfrm>
          <a:off x="1066800" y="2209800"/>
          <a:ext cx="7162800" cy="2615786"/>
        </p:xfrm>
        <a:graphic>
          <a:graphicData uri="http://schemas.openxmlformats.org/drawingml/2006/table">
            <a:tbl>
              <a:tblPr firstRow="1" firstCol="1" bandRow="1">
                <a:tableStyleId>{5C22544A-7EE6-4342-B048-85BDC9FD1C3A}</a:tableStyleId>
              </a:tblPr>
              <a:tblGrid>
                <a:gridCol w="914400">
                  <a:extLst>
                    <a:ext uri="{9D8B030D-6E8A-4147-A177-3AD203B41FA5}">
                      <a16:colId xmlns="" xmlns:a16="http://schemas.microsoft.com/office/drawing/2014/main" val="1260466145"/>
                    </a:ext>
                  </a:extLst>
                </a:gridCol>
                <a:gridCol w="914400">
                  <a:extLst>
                    <a:ext uri="{9D8B030D-6E8A-4147-A177-3AD203B41FA5}">
                      <a16:colId xmlns="" xmlns:a16="http://schemas.microsoft.com/office/drawing/2014/main" val="1090844922"/>
                    </a:ext>
                  </a:extLst>
                </a:gridCol>
                <a:gridCol w="1104187">
                  <a:extLst>
                    <a:ext uri="{9D8B030D-6E8A-4147-A177-3AD203B41FA5}">
                      <a16:colId xmlns="" xmlns:a16="http://schemas.microsoft.com/office/drawing/2014/main" val="2968264087"/>
                    </a:ext>
                  </a:extLst>
                </a:gridCol>
                <a:gridCol w="1217512">
                  <a:extLst>
                    <a:ext uri="{9D8B030D-6E8A-4147-A177-3AD203B41FA5}">
                      <a16:colId xmlns="" xmlns:a16="http://schemas.microsoft.com/office/drawing/2014/main" val="3106319139"/>
                    </a:ext>
                  </a:extLst>
                </a:gridCol>
                <a:gridCol w="954901">
                  <a:extLst>
                    <a:ext uri="{9D8B030D-6E8A-4147-A177-3AD203B41FA5}">
                      <a16:colId xmlns="" xmlns:a16="http://schemas.microsoft.com/office/drawing/2014/main" val="948912202"/>
                    </a:ext>
                  </a:extLst>
                </a:gridCol>
                <a:gridCol w="990600">
                  <a:extLst>
                    <a:ext uri="{9D8B030D-6E8A-4147-A177-3AD203B41FA5}">
                      <a16:colId xmlns="" xmlns:a16="http://schemas.microsoft.com/office/drawing/2014/main" val="3586405973"/>
                    </a:ext>
                  </a:extLst>
                </a:gridCol>
                <a:gridCol w="1066800">
                  <a:extLst>
                    <a:ext uri="{9D8B030D-6E8A-4147-A177-3AD203B41FA5}">
                      <a16:colId xmlns="" xmlns:a16="http://schemas.microsoft.com/office/drawing/2014/main" val="790289379"/>
                    </a:ext>
                  </a:extLst>
                </a:gridCol>
              </a:tblGrid>
              <a:tr h="609600">
                <a:tc gridSpan="7">
                  <a:txBody>
                    <a:bodyPr/>
                    <a:lstStyle/>
                    <a:p>
                      <a:pPr algn="ctr">
                        <a:lnSpc>
                          <a:spcPct val="115000"/>
                        </a:lnSpc>
                        <a:spcAft>
                          <a:spcPts val="1000"/>
                        </a:spcAft>
                      </a:pPr>
                      <a:r>
                        <a:rPr lang="es-ES" sz="1400" dirty="0" smtClean="0">
                          <a:solidFill>
                            <a:schemeClr val="tx1"/>
                          </a:solidFill>
                          <a:effectLst/>
                        </a:rPr>
                        <a:t>Plan </a:t>
                      </a:r>
                      <a:r>
                        <a:rPr lang="es-ES" sz="1400" dirty="0">
                          <a:solidFill>
                            <a:schemeClr val="tx1"/>
                          </a:solidFill>
                          <a:effectLst/>
                        </a:rPr>
                        <a:t>General de Auditoría </a:t>
                      </a:r>
                    </a:p>
                    <a:p>
                      <a:pPr algn="ctr">
                        <a:lnSpc>
                          <a:spcPct val="115000"/>
                        </a:lnSpc>
                        <a:spcAft>
                          <a:spcPts val="0"/>
                        </a:spcAft>
                      </a:pPr>
                      <a:r>
                        <a:rPr lang="es-CO" sz="1400" dirty="0">
                          <a:solidFill>
                            <a:schemeClr val="tx1"/>
                          </a:solidFill>
                          <a:effectLst/>
                        </a:rPr>
                        <a:t>(2017, 2018 y 2019)</a:t>
                      </a:r>
                      <a:endParaRPr lang="es-ES" sz="1400" dirty="0">
                        <a:solidFill>
                          <a:schemeClr val="tx1"/>
                        </a:solidFill>
                        <a:effectLst/>
                      </a:endParaRPr>
                    </a:p>
                    <a:p>
                      <a:pPr algn="l">
                        <a:lnSpc>
                          <a:spcPct val="115000"/>
                        </a:lnSpc>
                        <a:spcAft>
                          <a:spcPts val="0"/>
                        </a:spcAft>
                      </a:pPr>
                      <a:r>
                        <a:rPr lang="es-CO" sz="1400" dirty="0">
                          <a:solidFill>
                            <a:schemeClr val="tx1"/>
                          </a:solidFill>
                          <a:effectLst/>
                        </a:rPr>
                        <a:t>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3208964915"/>
                  </a:ext>
                </a:extLst>
              </a:tr>
              <a:tr h="480156">
                <a:tc gridSpan="2">
                  <a:txBody>
                    <a:bodyPr/>
                    <a:lstStyle/>
                    <a:p>
                      <a:pPr algn="ctr">
                        <a:lnSpc>
                          <a:spcPct val="115000"/>
                        </a:lnSpc>
                        <a:spcAft>
                          <a:spcPts val="1000"/>
                        </a:spcAft>
                      </a:pPr>
                      <a:r>
                        <a:rPr lang="es-ES" sz="1400" b="1" dirty="0">
                          <a:solidFill>
                            <a:schemeClr val="tx1"/>
                          </a:solidFill>
                          <a:effectLst/>
                        </a:rPr>
                        <a:t>2017</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gridSpan="2">
                  <a:txBody>
                    <a:bodyPr/>
                    <a:lstStyle/>
                    <a:p>
                      <a:pPr algn="ctr">
                        <a:lnSpc>
                          <a:spcPct val="115000"/>
                        </a:lnSpc>
                        <a:spcAft>
                          <a:spcPts val="1000"/>
                        </a:spcAft>
                      </a:pPr>
                      <a:r>
                        <a:rPr lang="es-ES" sz="1400" b="1" dirty="0">
                          <a:solidFill>
                            <a:schemeClr val="tx1"/>
                          </a:solidFill>
                          <a:effectLst/>
                        </a:rPr>
                        <a:t>2018</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gridSpan="2">
                  <a:txBody>
                    <a:bodyPr/>
                    <a:lstStyle/>
                    <a:p>
                      <a:pPr algn="ctr">
                        <a:lnSpc>
                          <a:spcPct val="115000"/>
                        </a:lnSpc>
                        <a:spcAft>
                          <a:spcPts val="1000"/>
                        </a:spcAft>
                      </a:pPr>
                      <a:r>
                        <a:rPr lang="es-ES" sz="1400" b="1" dirty="0">
                          <a:solidFill>
                            <a:schemeClr val="tx1"/>
                          </a:solidFill>
                          <a:effectLst/>
                        </a:rPr>
                        <a:t>2019</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a:txBody>
                    <a:bodyPr/>
                    <a:lstStyle/>
                    <a:p>
                      <a:pPr algn="ctr">
                        <a:lnSpc>
                          <a:spcPct val="115000"/>
                        </a:lnSpc>
                        <a:spcAft>
                          <a:spcPts val="1000"/>
                        </a:spcAft>
                      </a:pPr>
                      <a:r>
                        <a:rPr lang="es-ES" sz="1400" b="1" dirty="0">
                          <a:solidFill>
                            <a:schemeClr val="tx1"/>
                          </a:solidFill>
                          <a:effectLst/>
                        </a:rPr>
                        <a:t>Total Auditorias </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4311782"/>
                  </a:ext>
                </a:extLst>
              </a:tr>
              <a:tr h="480156">
                <a:tc gridSpan="2">
                  <a:txBody>
                    <a:bodyPr/>
                    <a:lstStyle/>
                    <a:p>
                      <a:pPr algn="ctr">
                        <a:lnSpc>
                          <a:spcPct val="115000"/>
                        </a:lnSpc>
                        <a:spcAft>
                          <a:spcPts val="1000"/>
                        </a:spcAft>
                      </a:pPr>
                      <a:r>
                        <a:rPr lang="es-ES" sz="1400" b="1" dirty="0">
                          <a:solidFill>
                            <a:schemeClr val="tx1"/>
                          </a:solidFill>
                          <a:effectLst/>
                        </a:rPr>
                        <a:t>35 Auditorias</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gridSpan="2">
                  <a:txBody>
                    <a:bodyPr/>
                    <a:lstStyle/>
                    <a:p>
                      <a:pPr algn="ctr">
                        <a:lnSpc>
                          <a:spcPct val="115000"/>
                        </a:lnSpc>
                        <a:spcAft>
                          <a:spcPts val="1000"/>
                        </a:spcAft>
                      </a:pPr>
                      <a:r>
                        <a:rPr lang="es-ES" sz="1400" b="1" dirty="0">
                          <a:solidFill>
                            <a:schemeClr val="tx1"/>
                          </a:solidFill>
                          <a:effectLst/>
                        </a:rPr>
                        <a:t>33 Auditorias</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gridSpan="2">
                  <a:txBody>
                    <a:bodyPr/>
                    <a:lstStyle/>
                    <a:p>
                      <a:pPr algn="ctr">
                        <a:lnSpc>
                          <a:spcPct val="115000"/>
                        </a:lnSpc>
                        <a:spcAft>
                          <a:spcPts val="1000"/>
                        </a:spcAft>
                      </a:pPr>
                      <a:r>
                        <a:rPr lang="es-ES" sz="1400" b="1" dirty="0">
                          <a:solidFill>
                            <a:schemeClr val="tx1"/>
                          </a:solidFill>
                          <a:effectLst/>
                        </a:rPr>
                        <a:t>31 auditorias</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rowSpan="2">
                  <a:txBody>
                    <a:bodyPr/>
                    <a:lstStyle/>
                    <a:p>
                      <a:pPr algn="l">
                        <a:lnSpc>
                          <a:spcPct val="115000"/>
                        </a:lnSpc>
                        <a:spcAft>
                          <a:spcPts val="1000"/>
                        </a:spcAft>
                      </a:pPr>
                      <a:r>
                        <a:rPr lang="es-ES" sz="1400" dirty="0">
                          <a:solidFill>
                            <a:schemeClr val="tx1"/>
                          </a:solidFill>
                          <a:effectLst/>
                        </a:rPr>
                        <a:t> </a:t>
                      </a:r>
                    </a:p>
                    <a:p>
                      <a:pPr algn="ctr">
                        <a:lnSpc>
                          <a:spcPct val="115000"/>
                        </a:lnSpc>
                        <a:spcAft>
                          <a:spcPts val="1000"/>
                        </a:spcAft>
                      </a:pPr>
                      <a:r>
                        <a:rPr lang="es-ES" sz="1400" dirty="0">
                          <a:solidFill>
                            <a:schemeClr val="tx1"/>
                          </a:solidFill>
                          <a:effectLst/>
                        </a:rPr>
                        <a:t>99</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33196068"/>
                  </a:ext>
                </a:extLst>
              </a:tr>
              <a:tr h="781810">
                <a:tc>
                  <a:txBody>
                    <a:bodyPr/>
                    <a:lstStyle/>
                    <a:p>
                      <a:pPr algn="ctr">
                        <a:lnSpc>
                          <a:spcPct val="115000"/>
                        </a:lnSpc>
                        <a:spcAft>
                          <a:spcPts val="1000"/>
                        </a:spcAft>
                      </a:pPr>
                      <a:r>
                        <a:rPr lang="es-ES" sz="1400" b="0" dirty="0">
                          <a:solidFill>
                            <a:schemeClr val="tx1"/>
                          </a:solidFill>
                          <a:effectLst/>
                        </a:rPr>
                        <a:t>Especiales</a:t>
                      </a:r>
                    </a:p>
                    <a:p>
                      <a:pPr algn="ctr">
                        <a:lnSpc>
                          <a:spcPct val="115000"/>
                        </a:lnSpc>
                        <a:spcAft>
                          <a:spcPts val="1000"/>
                        </a:spcAft>
                      </a:pPr>
                      <a:r>
                        <a:rPr lang="es-ES" sz="1400" b="0" dirty="0">
                          <a:solidFill>
                            <a:schemeClr val="tx1"/>
                          </a:solidFill>
                          <a:effectLst/>
                        </a:rPr>
                        <a:t>7</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solidFill>
                            <a:schemeClr val="tx1"/>
                          </a:solidFill>
                          <a:effectLst/>
                        </a:rPr>
                        <a:t>Regulares</a:t>
                      </a:r>
                    </a:p>
                    <a:p>
                      <a:pPr algn="ctr">
                        <a:lnSpc>
                          <a:spcPct val="115000"/>
                        </a:lnSpc>
                        <a:spcAft>
                          <a:spcPts val="1000"/>
                        </a:spcAft>
                      </a:pPr>
                      <a:r>
                        <a:rPr lang="es-ES" sz="1400" dirty="0">
                          <a:solidFill>
                            <a:schemeClr val="tx1"/>
                          </a:solidFill>
                          <a:effectLst/>
                        </a:rPr>
                        <a:t>28</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solidFill>
                            <a:schemeClr val="tx1"/>
                          </a:solidFill>
                          <a:effectLst/>
                        </a:rPr>
                        <a:t>Especiales</a:t>
                      </a:r>
                    </a:p>
                    <a:p>
                      <a:pPr algn="ctr">
                        <a:lnSpc>
                          <a:spcPct val="115000"/>
                        </a:lnSpc>
                        <a:spcAft>
                          <a:spcPts val="1000"/>
                        </a:spcAft>
                      </a:pPr>
                      <a:r>
                        <a:rPr lang="es-ES" sz="1400" dirty="0">
                          <a:solidFill>
                            <a:schemeClr val="tx1"/>
                          </a:solidFill>
                          <a:effectLst/>
                        </a:rPr>
                        <a:t>4</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solidFill>
                            <a:schemeClr val="tx1"/>
                          </a:solidFill>
                          <a:effectLst/>
                        </a:rPr>
                        <a:t>Regulares</a:t>
                      </a:r>
                    </a:p>
                    <a:p>
                      <a:pPr algn="ctr">
                        <a:lnSpc>
                          <a:spcPct val="115000"/>
                        </a:lnSpc>
                        <a:spcAft>
                          <a:spcPts val="1000"/>
                        </a:spcAft>
                      </a:pPr>
                      <a:r>
                        <a:rPr lang="es-ES" sz="1400" dirty="0">
                          <a:solidFill>
                            <a:schemeClr val="tx1"/>
                          </a:solidFill>
                          <a:effectLst/>
                        </a:rPr>
                        <a:t>29</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solidFill>
                            <a:schemeClr val="tx1"/>
                          </a:solidFill>
                          <a:effectLst/>
                        </a:rPr>
                        <a:t>Especiales</a:t>
                      </a:r>
                    </a:p>
                    <a:p>
                      <a:pPr algn="ctr">
                        <a:lnSpc>
                          <a:spcPct val="115000"/>
                        </a:lnSpc>
                        <a:spcAft>
                          <a:spcPts val="1000"/>
                        </a:spcAft>
                      </a:pPr>
                      <a:r>
                        <a:rPr lang="es-ES" sz="1400" dirty="0">
                          <a:solidFill>
                            <a:schemeClr val="tx1"/>
                          </a:solidFill>
                          <a:effectLst/>
                        </a:rPr>
                        <a:t>3</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solidFill>
                            <a:schemeClr val="tx1"/>
                          </a:solidFill>
                          <a:effectLst/>
                        </a:rPr>
                        <a:t>Regulares</a:t>
                      </a:r>
                    </a:p>
                    <a:p>
                      <a:pPr algn="ctr">
                        <a:lnSpc>
                          <a:spcPct val="115000"/>
                        </a:lnSpc>
                        <a:spcAft>
                          <a:spcPts val="1000"/>
                        </a:spcAft>
                      </a:pPr>
                      <a:r>
                        <a:rPr lang="es-ES" sz="1400" dirty="0">
                          <a:solidFill>
                            <a:schemeClr val="tx1"/>
                          </a:solidFill>
                          <a:effectLst/>
                        </a:rPr>
                        <a:t>28</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es-ES"/>
                    </a:p>
                  </a:txBody>
                  <a:tcPr/>
                </a:tc>
                <a:extLst>
                  <a:ext uri="{0D108BD9-81ED-4DB2-BD59-A6C34878D82A}">
                    <a16:rowId xmlns="" xmlns:a16="http://schemas.microsoft.com/office/drawing/2014/main" val="3362865068"/>
                  </a:ext>
                </a:extLst>
              </a:tr>
            </a:tbl>
          </a:graphicData>
        </a:graphic>
      </p:graphicFrame>
    </p:spTree>
    <p:extLst>
      <p:ext uri="{BB962C8B-B14F-4D97-AF65-F5344CB8AC3E}">
        <p14:creationId xmlns:p14="http://schemas.microsoft.com/office/powerpoint/2010/main" val="1830819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 xmlns:a16="http://schemas.microsoft.com/office/drawing/2014/main" id="{0AEFF075-312B-4979-97AA-899C2F86E60A}"/>
              </a:ext>
            </a:extLst>
          </p:cNvPr>
          <p:cNvSpPr>
            <a:spLocks noGrp="1"/>
          </p:cNvSpPr>
          <p:nvPr>
            <p:ph type="title"/>
          </p:nvPr>
        </p:nvSpPr>
        <p:spPr>
          <a:xfrm>
            <a:off x="457200" y="274638"/>
            <a:ext cx="8229600" cy="1143000"/>
          </a:xfrm>
        </p:spPr>
        <p:txBody>
          <a:bodyPr>
            <a:normAutofit fontScale="90000"/>
          </a:bodyPr>
          <a:lstStyle/>
          <a:p>
            <a:r>
              <a:rPr lang="es-ES" b="1" dirty="0"/>
              <a:t>Consolidado Plan General de </a:t>
            </a:r>
            <a:r>
              <a:rPr lang="es-ES" b="1" dirty="0" smtClean="0"/>
              <a:t>Auditorias-PGA 2017</a:t>
            </a:r>
            <a:r>
              <a:rPr lang="es-ES" b="1" dirty="0"/>
              <a:t>, 2018 y 2019</a:t>
            </a:r>
          </a:p>
        </p:txBody>
      </p:sp>
      <p:graphicFrame>
        <p:nvGraphicFramePr>
          <p:cNvPr id="5" name="Gráfico 8"/>
          <p:cNvGraphicFramePr/>
          <p:nvPr>
            <p:extLst>
              <p:ext uri="{D42A27DB-BD31-4B8C-83A1-F6EECF244321}">
                <p14:modId xmlns:p14="http://schemas.microsoft.com/office/powerpoint/2010/main" val="1075392604"/>
              </p:ext>
            </p:extLst>
          </p:nvPr>
        </p:nvGraphicFramePr>
        <p:xfrm>
          <a:off x="1905000" y="1676400"/>
          <a:ext cx="56388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5022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1">
            <a:extLst>
              <a:ext uri="{FF2B5EF4-FFF2-40B4-BE49-F238E27FC236}">
                <a16:creationId xmlns="" xmlns:a16="http://schemas.microsoft.com/office/drawing/2014/main" id="{4E1EF09B-E481-4EC4-A259-765DCD130C48}"/>
              </a:ext>
            </a:extLst>
          </p:cNvPr>
          <p:cNvSpPr>
            <a:spLocks noGrp="1"/>
          </p:cNvSpPr>
          <p:nvPr>
            <p:ph type="title"/>
          </p:nvPr>
        </p:nvSpPr>
        <p:spPr>
          <a:xfrm>
            <a:off x="457200" y="274638"/>
            <a:ext cx="8229600" cy="1143000"/>
          </a:xfrm>
        </p:spPr>
        <p:txBody>
          <a:bodyPr>
            <a:normAutofit fontScale="90000"/>
          </a:bodyPr>
          <a:lstStyle/>
          <a:p>
            <a:r>
              <a:rPr lang="es-ES" sz="3600" b="1" dirty="0"/>
              <a:t>CONSOLIDADO FENECIMIENTO DE LA CUENTA 2017, 2018 y 2019</a:t>
            </a:r>
          </a:p>
        </p:txBody>
      </p:sp>
      <p:graphicFrame>
        <p:nvGraphicFramePr>
          <p:cNvPr id="8" name="Marcador de contenido 3">
            <a:extLst>
              <a:ext uri="{FF2B5EF4-FFF2-40B4-BE49-F238E27FC236}">
                <a16:creationId xmlns="" xmlns:a16="http://schemas.microsoft.com/office/drawing/2014/main" id="{3642B4FE-B8D8-437C-9713-A196439FA9D1}"/>
              </a:ext>
            </a:extLst>
          </p:cNvPr>
          <p:cNvGraphicFramePr>
            <a:graphicFrameLocks/>
          </p:cNvGraphicFramePr>
          <p:nvPr>
            <p:extLst>
              <p:ext uri="{D42A27DB-BD31-4B8C-83A1-F6EECF244321}">
                <p14:modId xmlns:p14="http://schemas.microsoft.com/office/powerpoint/2010/main" val="340937402"/>
              </p:ext>
            </p:extLst>
          </p:nvPr>
        </p:nvGraphicFramePr>
        <p:xfrm>
          <a:off x="990600" y="1752601"/>
          <a:ext cx="7632870" cy="3307842"/>
        </p:xfrm>
        <a:graphic>
          <a:graphicData uri="http://schemas.openxmlformats.org/drawingml/2006/table">
            <a:tbl>
              <a:tblPr firstRow="1" firstCol="1" bandRow="1">
                <a:tableStyleId>{5C22544A-7EE6-4342-B048-85BDC9FD1C3A}</a:tableStyleId>
              </a:tblPr>
              <a:tblGrid>
                <a:gridCol w="609599">
                  <a:extLst>
                    <a:ext uri="{9D8B030D-6E8A-4147-A177-3AD203B41FA5}">
                      <a16:colId xmlns="" xmlns:a16="http://schemas.microsoft.com/office/drawing/2014/main" val="723173950"/>
                    </a:ext>
                  </a:extLst>
                </a:gridCol>
                <a:gridCol w="679967">
                  <a:extLst>
                    <a:ext uri="{9D8B030D-6E8A-4147-A177-3AD203B41FA5}">
                      <a16:colId xmlns="" xmlns:a16="http://schemas.microsoft.com/office/drawing/2014/main" val="880960663"/>
                    </a:ext>
                  </a:extLst>
                </a:gridCol>
                <a:gridCol w="894971">
                  <a:extLst>
                    <a:ext uri="{9D8B030D-6E8A-4147-A177-3AD203B41FA5}">
                      <a16:colId xmlns="" xmlns:a16="http://schemas.microsoft.com/office/drawing/2014/main" val="3645344768"/>
                    </a:ext>
                  </a:extLst>
                </a:gridCol>
                <a:gridCol w="1223913">
                  <a:extLst>
                    <a:ext uri="{9D8B030D-6E8A-4147-A177-3AD203B41FA5}">
                      <a16:colId xmlns="" xmlns:a16="http://schemas.microsoft.com/office/drawing/2014/main" val="3116898821"/>
                    </a:ext>
                  </a:extLst>
                </a:gridCol>
                <a:gridCol w="668088">
                  <a:extLst>
                    <a:ext uri="{9D8B030D-6E8A-4147-A177-3AD203B41FA5}">
                      <a16:colId xmlns="" xmlns:a16="http://schemas.microsoft.com/office/drawing/2014/main" val="88849369"/>
                    </a:ext>
                  </a:extLst>
                </a:gridCol>
                <a:gridCol w="1778166">
                  <a:extLst>
                    <a:ext uri="{9D8B030D-6E8A-4147-A177-3AD203B41FA5}">
                      <a16:colId xmlns="" xmlns:a16="http://schemas.microsoft.com/office/drawing/2014/main" val="1603806902"/>
                    </a:ext>
                  </a:extLst>
                </a:gridCol>
                <a:gridCol w="1778166">
                  <a:extLst>
                    <a:ext uri="{9D8B030D-6E8A-4147-A177-3AD203B41FA5}">
                      <a16:colId xmlns="" xmlns:a16="http://schemas.microsoft.com/office/drawing/2014/main" val="1027785119"/>
                    </a:ext>
                  </a:extLst>
                </a:gridCol>
              </a:tblGrid>
              <a:tr h="1539441">
                <a:tc gridSpan="6">
                  <a:txBody>
                    <a:bodyPr/>
                    <a:lstStyle/>
                    <a:p>
                      <a:pPr algn="ctr">
                        <a:lnSpc>
                          <a:spcPct val="115000"/>
                        </a:lnSpc>
                        <a:spcAft>
                          <a:spcPts val="0"/>
                        </a:spcAft>
                      </a:pPr>
                      <a:r>
                        <a:rPr lang="es-CO" sz="1200" dirty="0">
                          <a:solidFill>
                            <a:schemeClr val="tx1"/>
                          </a:solidFill>
                          <a:effectLst/>
                        </a:rPr>
                        <a:t> </a:t>
                      </a:r>
                      <a:endParaRPr lang="es-ES" sz="1100" dirty="0">
                        <a:solidFill>
                          <a:schemeClr val="tx1"/>
                        </a:solidFill>
                        <a:effectLst/>
                      </a:endParaRPr>
                    </a:p>
                    <a:p>
                      <a:pPr algn="ctr">
                        <a:lnSpc>
                          <a:spcPct val="115000"/>
                        </a:lnSpc>
                        <a:spcAft>
                          <a:spcPts val="0"/>
                        </a:spcAft>
                      </a:pPr>
                      <a:r>
                        <a:rPr lang="es-CO" sz="1600" dirty="0">
                          <a:solidFill>
                            <a:schemeClr val="tx1"/>
                          </a:solidFill>
                          <a:effectLst/>
                        </a:rPr>
                        <a:t>Fenecimientos de la cuenta </a:t>
                      </a:r>
                      <a:endParaRPr lang="es-ES" sz="1600" dirty="0">
                        <a:solidFill>
                          <a:schemeClr val="tx1"/>
                        </a:solidFill>
                        <a:effectLst/>
                      </a:endParaRPr>
                    </a:p>
                    <a:p>
                      <a:pPr algn="just">
                        <a:lnSpc>
                          <a:spcPct val="115000"/>
                        </a:lnSpc>
                        <a:spcAft>
                          <a:spcPts val="0"/>
                        </a:spcAft>
                      </a:pPr>
                      <a:r>
                        <a:rPr lang="es-CO" sz="1200" dirty="0">
                          <a:solidFill>
                            <a:schemeClr val="tx1"/>
                          </a:solidFill>
                          <a:effectLst/>
                        </a:rPr>
                        <a:t> </a:t>
                      </a:r>
                      <a:endParaRPr lang="es-ES" sz="1200" b="0" dirty="0">
                        <a:solidFill>
                          <a:schemeClr val="tx1"/>
                        </a:solidFill>
                        <a:effectLst/>
                      </a:endParaRPr>
                    </a:p>
                    <a:p>
                      <a:pPr algn="just">
                        <a:lnSpc>
                          <a:spcPct val="115000"/>
                        </a:lnSpc>
                        <a:spcAft>
                          <a:spcPts val="0"/>
                        </a:spcAft>
                      </a:pPr>
                      <a:r>
                        <a:rPr lang="es-CO" sz="1200" b="0" dirty="0">
                          <a:solidFill>
                            <a:schemeClr val="tx1"/>
                          </a:solidFill>
                          <a:effectLst/>
                        </a:rPr>
                        <a:t>Con base en la evaluación a  la gestión y los resultados de los sujetos de control, mediante el </a:t>
                      </a:r>
                      <a:endParaRPr lang="es-ES" sz="1200" b="0" dirty="0">
                        <a:solidFill>
                          <a:schemeClr val="tx1"/>
                        </a:solidFill>
                        <a:effectLst/>
                      </a:endParaRPr>
                    </a:p>
                    <a:p>
                      <a:pPr algn="just">
                        <a:lnSpc>
                          <a:spcPct val="115000"/>
                        </a:lnSpc>
                        <a:spcAft>
                          <a:spcPts val="0"/>
                        </a:spcAft>
                      </a:pPr>
                      <a:r>
                        <a:rPr lang="es-CO" sz="1200" b="0" dirty="0">
                          <a:solidFill>
                            <a:schemeClr val="tx1"/>
                          </a:solidFill>
                          <a:effectLst/>
                        </a:rPr>
                        <a:t>dictamen integral de los informes de auditoría Modalidad Regular, se emitió el CONCEPTO</a:t>
                      </a:r>
                      <a:endParaRPr lang="es-ES" sz="1200" b="0" dirty="0">
                        <a:solidFill>
                          <a:schemeClr val="tx1"/>
                        </a:solidFill>
                        <a:effectLst/>
                      </a:endParaRPr>
                    </a:p>
                    <a:p>
                      <a:pPr algn="just">
                        <a:lnSpc>
                          <a:spcPct val="115000"/>
                        </a:lnSpc>
                        <a:spcAft>
                          <a:spcPts val="0"/>
                        </a:spcAft>
                      </a:pPr>
                      <a:r>
                        <a:rPr lang="es-CO" sz="1200" b="0" dirty="0">
                          <a:solidFill>
                            <a:schemeClr val="tx1"/>
                          </a:solidFill>
                          <a:effectLst/>
                        </a:rPr>
                        <a:t> sobre el FENECIMIENTO o NO FENECIMIENTO de la cuenta correspondiente a las vigencias</a:t>
                      </a:r>
                      <a:endParaRPr lang="es-ES" sz="1200" b="0" dirty="0">
                        <a:solidFill>
                          <a:schemeClr val="tx1"/>
                        </a:solidFill>
                        <a:effectLst/>
                      </a:endParaRPr>
                    </a:p>
                    <a:p>
                      <a:pPr algn="just">
                        <a:lnSpc>
                          <a:spcPct val="115000"/>
                        </a:lnSpc>
                        <a:spcAft>
                          <a:spcPts val="0"/>
                        </a:spcAft>
                      </a:pPr>
                      <a:r>
                        <a:rPr lang="es-CO" sz="1200" b="0" dirty="0">
                          <a:solidFill>
                            <a:schemeClr val="tx1"/>
                          </a:solidFill>
                          <a:effectLst/>
                        </a:rPr>
                        <a:t> (2017, 2018 y 2019) obteniendo los siguientes resultados: </a:t>
                      </a:r>
                      <a:endParaRPr lang="es-ES" sz="1200" b="0" dirty="0">
                        <a:solidFill>
                          <a:schemeClr val="tx1"/>
                        </a:solidFill>
                        <a:effectLst/>
                      </a:endParaRPr>
                    </a:p>
                    <a:p>
                      <a:pPr algn="ctr">
                        <a:lnSpc>
                          <a:spcPct val="115000"/>
                        </a:lnSpc>
                        <a:spcAft>
                          <a:spcPts val="0"/>
                        </a:spcAft>
                      </a:pPr>
                      <a:r>
                        <a:rPr lang="es-CO" sz="12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nSpc>
                          <a:spcPct val="115000"/>
                        </a:lnSpc>
                        <a:spcAft>
                          <a:spcPts val="0"/>
                        </a:spcAft>
                      </a:pPr>
                      <a:r>
                        <a:rPr lang="es-CO" sz="1200" dirty="0">
                          <a:solidFill>
                            <a:schemeClr val="tx1"/>
                          </a:solidFill>
                          <a:effectLst/>
                        </a:rPr>
                        <a:t> </a:t>
                      </a:r>
                      <a:endParaRPr lang="es-ES" sz="1100" dirty="0">
                        <a:solidFill>
                          <a:schemeClr val="tx1"/>
                        </a:solidFill>
                        <a:effectLst/>
                      </a:endParaRPr>
                    </a:p>
                    <a:p>
                      <a:pPr>
                        <a:lnSpc>
                          <a:spcPct val="115000"/>
                        </a:lnSpc>
                        <a:spcAft>
                          <a:spcPts val="0"/>
                        </a:spcAft>
                      </a:pPr>
                      <a:r>
                        <a:rPr lang="es-CO" sz="1100" dirty="0">
                          <a:solidFill>
                            <a:schemeClr val="tx1"/>
                          </a:solidFill>
                          <a:effectLst/>
                        </a:rPr>
                        <a:t>Total fenecimientos</a:t>
                      </a:r>
                      <a:endParaRPr lang="es-ES" sz="1400" dirty="0">
                        <a:solidFill>
                          <a:schemeClr val="tx1"/>
                        </a:solidFill>
                        <a:effectLst/>
                      </a:endParaRPr>
                    </a:p>
                    <a:p>
                      <a:pPr>
                        <a:lnSpc>
                          <a:spcPct val="115000"/>
                        </a:lnSpc>
                        <a:spcAft>
                          <a:spcPts val="0"/>
                        </a:spcAft>
                      </a:pPr>
                      <a:r>
                        <a:rPr lang="es-CO" sz="1100" dirty="0">
                          <a:solidFill>
                            <a:schemeClr val="tx1"/>
                          </a:solidFill>
                          <a:effectLst/>
                        </a:rPr>
                        <a:t>de la cuenta todas las vigencias</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3115383307"/>
                  </a:ext>
                </a:extLst>
              </a:tr>
              <a:tr h="184733">
                <a:tc gridSpan="2">
                  <a:txBody>
                    <a:bodyPr/>
                    <a:lstStyle/>
                    <a:p>
                      <a:pPr algn="ctr">
                        <a:lnSpc>
                          <a:spcPct val="115000"/>
                        </a:lnSpc>
                        <a:spcAft>
                          <a:spcPts val="1000"/>
                        </a:spcAft>
                      </a:pPr>
                      <a:r>
                        <a:rPr lang="es-ES" sz="1200">
                          <a:solidFill>
                            <a:schemeClr val="tx1"/>
                          </a:solidFill>
                          <a:effectLst/>
                        </a:rPr>
                        <a:t>2017</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gridSpan="2">
                  <a:txBody>
                    <a:bodyPr/>
                    <a:lstStyle/>
                    <a:p>
                      <a:pPr algn="ctr">
                        <a:lnSpc>
                          <a:spcPct val="115000"/>
                        </a:lnSpc>
                        <a:spcAft>
                          <a:spcPts val="1000"/>
                        </a:spcAft>
                      </a:pPr>
                      <a:r>
                        <a:rPr lang="es-ES" sz="1200" b="1" dirty="0">
                          <a:solidFill>
                            <a:schemeClr val="tx1"/>
                          </a:solidFill>
                          <a:effectLst/>
                        </a:rPr>
                        <a:t>2018</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gridSpan="2">
                  <a:txBody>
                    <a:bodyPr/>
                    <a:lstStyle/>
                    <a:p>
                      <a:pPr algn="ctr">
                        <a:lnSpc>
                          <a:spcPct val="115000"/>
                        </a:lnSpc>
                        <a:spcAft>
                          <a:spcPts val="1000"/>
                        </a:spcAft>
                      </a:pPr>
                      <a:r>
                        <a:rPr lang="es-ES" sz="1200" b="1" dirty="0">
                          <a:solidFill>
                            <a:schemeClr val="tx1"/>
                          </a:solidFill>
                          <a:effectLst/>
                        </a:rPr>
                        <a:t>2019</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804255408"/>
                  </a:ext>
                </a:extLst>
              </a:tr>
              <a:tr h="169338">
                <a:tc gridSpan="2">
                  <a:txBody>
                    <a:bodyPr/>
                    <a:lstStyle/>
                    <a:p>
                      <a:pPr algn="ctr">
                        <a:lnSpc>
                          <a:spcPct val="115000"/>
                        </a:lnSpc>
                        <a:spcAft>
                          <a:spcPts val="1000"/>
                        </a:spcAft>
                      </a:pPr>
                      <a:r>
                        <a:rPr lang="es-ES" sz="1100" dirty="0">
                          <a:solidFill>
                            <a:schemeClr val="tx1"/>
                          </a:solidFill>
                          <a:effectLst/>
                        </a:rPr>
                        <a:t>28 fenecimientos</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gridSpan="2">
                  <a:txBody>
                    <a:bodyPr/>
                    <a:lstStyle/>
                    <a:p>
                      <a:pPr algn="ctr">
                        <a:lnSpc>
                          <a:spcPct val="115000"/>
                        </a:lnSpc>
                        <a:spcAft>
                          <a:spcPts val="1000"/>
                        </a:spcAft>
                      </a:pPr>
                      <a:r>
                        <a:rPr lang="es-ES" sz="1100" b="1">
                          <a:solidFill>
                            <a:schemeClr val="tx1"/>
                          </a:solidFill>
                          <a:effectLst/>
                        </a:rPr>
                        <a:t>18 fenecimientos</a:t>
                      </a:r>
                      <a:endParaRPr lang="es-E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gridSpan="2">
                  <a:txBody>
                    <a:bodyPr/>
                    <a:lstStyle/>
                    <a:p>
                      <a:pPr algn="ctr">
                        <a:lnSpc>
                          <a:spcPct val="115000"/>
                        </a:lnSpc>
                        <a:spcAft>
                          <a:spcPts val="1000"/>
                        </a:spcAft>
                      </a:pPr>
                      <a:r>
                        <a:rPr lang="es-ES" sz="1100" b="1" dirty="0">
                          <a:solidFill>
                            <a:schemeClr val="tx1"/>
                          </a:solidFill>
                          <a:effectLst/>
                        </a:rPr>
                        <a:t>28 fenecimientos</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rowSpan="2">
                  <a:txBody>
                    <a:bodyPr/>
                    <a:lstStyle/>
                    <a:p>
                      <a:pPr algn="ctr">
                        <a:lnSpc>
                          <a:spcPct val="115000"/>
                        </a:lnSpc>
                        <a:spcAft>
                          <a:spcPts val="1000"/>
                        </a:spcAft>
                      </a:pPr>
                      <a:r>
                        <a:rPr lang="es-ES" sz="1400" dirty="0">
                          <a:solidFill>
                            <a:schemeClr val="tx1"/>
                          </a:solidFill>
                          <a:effectLst/>
                        </a:rPr>
                        <a:t> </a:t>
                      </a:r>
                      <a:endParaRPr lang="es-ES" sz="1100" dirty="0">
                        <a:solidFill>
                          <a:schemeClr val="tx1"/>
                        </a:solidFill>
                        <a:effectLst/>
                      </a:endParaRPr>
                    </a:p>
                    <a:p>
                      <a:pPr algn="ctr">
                        <a:lnSpc>
                          <a:spcPct val="115000"/>
                        </a:lnSpc>
                        <a:spcAft>
                          <a:spcPts val="1000"/>
                        </a:spcAft>
                      </a:pPr>
                      <a:r>
                        <a:rPr lang="es-ES" sz="1400" dirty="0">
                          <a:solidFill>
                            <a:schemeClr val="tx1"/>
                          </a:solidFill>
                          <a:effectLst/>
                        </a:rPr>
                        <a:t>74</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02794852"/>
                  </a:ext>
                </a:extLst>
              </a:tr>
              <a:tr h="1002087">
                <a:tc>
                  <a:txBody>
                    <a:bodyPr/>
                    <a:lstStyle/>
                    <a:p>
                      <a:pPr algn="ctr">
                        <a:lnSpc>
                          <a:spcPct val="115000"/>
                        </a:lnSpc>
                        <a:spcAft>
                          <a:spcPts val="1000"/>
                        </a:spcAft>
                      </a:pPr>
                      <a:r>
                        <a:rPr lang="es-ES" sz="1100" b="0" dirty="0">
                          <a:solidFill>
                            <a:schemeClr val="tx1"/>
                          </a:solidFill>
                          <a:effectLst/>
                        </a:rPr>
                        <a:t>Fenece</a:t>
                      </a:r>
                    </a:p>
                    <a:p>
                      <a:pPr algn="ctr">
                        <a:lnSpc>
                          <a:spcPct val="115000"/>
                        </a:lnSpc>
                        <a:spcAft>
                          <a:spcPts val="1000"/>
                        </a:spcAft>
                      </a:pPr>
                      <a:endParaRPr lang="es-ES" sz="1100" b="0" dirty="0" smtClean="0">
                        <a:solidFill>
                          <a:schemeClr val="tx1"/>
                        </a:solidFill>
                        <a:effectLst/>
                      </a:endParaRPr>
                    </a:p>
                    <a:p>
                      <a:pPr algn="ctr">
                        <a:lnSpc>
                          <a:spcPct val="115000"/>
                        </a:lnSpc>
                        <a:spcAft>
                          <a:spcPts val="1000"/>
                        </a:spcAft>
                      </a:pPr>
                      <a:r>
                        <a:rPr lang="es-ES" sz="1100" b="0" dirty="0" smtClean="0">
                          <a:solidFill>
                            <a:schemeClr val="tx1"/>
                          </a:solidFill>
                          <a:effectLst/>
                        </a:rPr>
                        <a:t>13</a:t>
                      </a:r>
                      <a:r>
                        <a:rPr lang="es-ES" sz="1100" dirty="0" smtClean="0">
                          <a:solidFill>
                            <a:schemeClr val="tx1"/>
                          </a:solidFill>
                          <a:effectLst/>
                        </a:rPr>
                        <a:t> </a:t>
                      </a:r>
                      <a:endParaRPr lang="es-ES" sz="1100" dirty="0">
                        <a:solidFill>
                          <a:schemeClr val="tx1"/>
                        </a:solidFill>
                        <a:effectLst/>
                      </a:endParaRPr>
                    </a:p>
                    <a:p>
                      <a:pPr algn="ctr">
                        <a:lnSpc>
                          <a:spcPct val="115000"/>
                        </a:lnSpc>
                        <a:spcAft>
                          <a:spcPts val="1000"/>
                        </a:spcAft>
                      </a:pPr>
                      <a:r>
                        <a:rPr lang="es-ES"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No </a:t>
                      </a:r>
                      <a:r>
                        <a:rPr lang="es-ES" sz="1100" dirty="0" smtClean="0">
                          <a:solidFill>
                            <a:schemeClr val="tx1"/>
                          </a:solidFill>
                          <a:effectLst/>
                        </a:rPr>
                        <a:t>Fenece</a:t>
                      </a:r>
                    </a:p>
                    <a:p>
                      <a:pPr algn="ctr">
                        <a:lnSpc>
                          <a:spcPct val="115000"/>
                        </a:lnSpc>
                        <a:spcAft>
                          <a:spcPts val="1000"/>
                        </a:spcAft>
                      </a:pPr>
                      <a:r>
                        <a:rPr lang="es-ES" sz="1100" dirty="0" smtClean="0">
                          <a:solidFill>
                            <a:schemeClr val="tx1"/>
                          </a:solidFill>
                          <a:effectLst/>
                        </a:rPr>
                        <a:t>15</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Fenece</a:t>
                      </a:r>
                    </a:p>
                    <a:p>
                      <a:pPr algn="ctr">
                        <a:lnSpc>
                          <a:spcPct val="115000"/>
                        </a:lnSpc>
                        <a:spcAft>
                          <a:spcPts val="1000"/>
                        </a:spcAft>
                      </a:pPr>
                      <a:endParaRPr lang="es-ES" sz="1100" dirty="0" smtClean="0">
                        <a:solidFill>
                          <a:schemeClr val="tx1"/>
                        </a:solidFill>
                        <a:effectLst/>
                      </a:endParaRPr>
                    </a:p>
                    <a:p>
                      <a:pPr algn="ctr">
                        <a:lnSpc>
                          <a:spcPct val="115000"/>
                        </a:lnSpc>
                        <a:spcAft>
                          <a:spcPts val="1000"/>
                        </a:spcAft>
                      </a:pPr>
                      <a:r>
                        <a:rPr lang="es-ES" sz="1100" dirty="0" smtClean="0">
                          <a:solidFill>
                            <a:schemeClr val="tx1"/>
                          </a:solidFill>
                          <a:effectLst/>
                        </a:rPr>
                        <a:t>12</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No Fenece</a:t>
                      </a:r>
                    </a:p>
                    <a:p>
                      <a:pPr algn="ctr">
                        <a:lnSpc>
                          <a:spcPct val="115000"/>
                        </a:lnSpc>
                        <a:spcAft>
                          <a:spcPts val="1000"/>
                        </a:spcAft>
                      </a:pPr>
                      <a:endParaRPr lang="es-ES" sz="1100" dirty="0" smtClean="0">
                        <a:solidFill>
                          <a:schemeClr val="tx1"/>
                        </a:solidFill>
                        <a:effectLst/>
                      </a:endParaRPr>
                    </a:p>
                    <a:p>
                      <a:pPr algn="ctr">
                        <a:lnSpc>
                          <a:spcPct val="115000"/>
                        </a:lnSpc>
                        <a:spcAft>
                          <a:spcPts val="1000"/>
                        </a:spcAft>
                      </a:pPr>
                      <a:r>
                        <a:rPr lang="es-ES" sz="1100" dirty="0" smtClean="0">
                          <a:solidFill>
                            <a:schemeClr val="tx1"/>
                          </a:solidFill>
                          <a:effectLst/>
                        </a:rPr>
                        <a:t>6</a:t>
                      </a:r>
                      <a:endParaRPr lang="es-ES" sz="1100" dirty="0">
                        <a:solidFill>
                          <a:schemeClr val="tx1"/>
                        </a:solidFill>
                        <a:effectLst/>
                      </a:endParaRPr>
                    </a:p>
                    <a:p>
                      <a:pPr algn="ctr">
                        <a:lnSpc>
                          <a:spcPct val="115000"/>
                        </a:lnSpc>
                        <a:spcAft>
                          <a:spcPts val="1000"/>
                        </a:spcAft>
                      </a:pPr>
                      <a:r>
                        <a:rPr lang="es-ES" sz="8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Fenece</a:t>
                      </a:r>
                    </a:p>
                    <a:p>
                      <a:pPr algn="ctr">
                        <a:lnSpc>
                          <a:spcPct val="115000"/>
                        </a:lnSpc>
                        <a:spcAft>
                          <a:spcPts val="1000"/>
                        </a:spcAft>
                      </a:pPr>
                      <a:endParaRPr lang="es-ES" sz="1100" dirty="0" smtClean="0">
                        <a:solidFill>
                          <a:schemeClr val="tx1"/>
                        </a:solidFill>
                        <a:effectLst/>
                      </a:endParaRPr>
                    </a:p>
                    <a:p>
                      <a:pPr algn="ctr">
                        <a:lnSpc>
                          <a:spcPct val="115000"/>
                        </a:lnSpc>
                        <a:spcAft>
                          <a:spcPts val="1000"/>
                        </a:spcAft>
                      </a:pPr>
                      <a:r>
                        <a:rPr lang="es-ES" sz="1100" dirty="0" smtClean="0">
                          <a:solidFill>
                            <a:schemeClr val="tx1"/>
                          </a:solidFill>
                          <a:effectLst/>
                        </a:rPr>
                        <a:t>20</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No Fenece</a:t>
                      </a:r>
                    </a:p>
                    <a:p>
                      <a:pPr algn="ctr">
                        <a:lnSpc>
                          <a:spcPct val="115000"/>
                        </a:lnSpc>
                        <a:spcAft>
                          <a:spcPts val="1000"/>
                        </a:spcAft>
                      </a:pPr>
                      <a:endParaRPr lang="es-ES" sz="1100" dirty="0" smtClean="0">
                        <a:solidFill>
                          <a:schemeClr val="tx1"/>
                        </a:solidFill>
                        <a:effectLst/>
                      </a:endParaRPr>
                    </a:p>
                    <a:p>
                      <a:pPr algn="ctr">
                        <a:lnSpc>
                          <a:spcPct val="115000"/>
                        </a:lnSpc>
                        <a:spcAft>
                          <a:spcPts val="1000"/>
                        </a:spcAft>
                      </a:pPr>
                      <a:r>
                        <a:rPr lang="es-ES" sz="1100" dirty="0" smtClean="0">
                          <a:solidFill>
                            <a:schemeClr val="tx1"/>
                          </a:solidFill>
                          <a:effectLst/>
                        </a:rPr>
                        <a:t>8</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es-ES"/>
                    </a:p>
                  </a:txBody>
                  <a:tcPr/>
                </a:tc>
                <a:extLst>
                  <a:ext uri="{0D108BD9-81ED-4DB2-BD59-A6C34878D82A}">
                    <a16:rowId xmlns="" xmlns:a16="http://schemas.microsoft.com/office/drawing/2014/main" val="457519475"/>
                  </a:ext>
                </a:extLst>
              </a:tr>
            </a:tbl>
          </a:graphicData>
        </a:graphic>
      </p:graphicFrame>
    </p:spTree>
    <p:extLst>
      <p:ext uri="{BB962C8B-B14F-4D97-AF65-F5344CB8AC3E}">
        <p14:creationId xmlns:p14="http://schemas.microsoft.com/office/powerpoint/2010/main" val="254002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1">
            <a:extLst>
              <a:ext uri="{FF2B5EF4-FFF2-40B4-BE49-F238E27FC236}">
                <a16:creationId xmlns="" xmlns:a16="http://schemas.microsoft.com/office/drawing/2014/main" id="{4E1EF09B-E481-4EC4-A259-765DCD130C48}"/>
              </a:ext>
            </a:extLst>
          </p:cNvPr>
          <p:cNvSpPr>
            <a:spLocks noGrp="1"/>
          </p:cNvSpPr>
          <p:nvPr>
            <p:ph type="title"/>
          </p:nvPr>
        </p:nvSpPr>
        <p:spPr>
          <a:xfrm>
            <a:off x="1143000" y="228600"/>
            <a:ext cx="6858000" cy="1143000"/>
          </a:xfrm>
        </p:spPr>
        <p:txBody>
          <a:bodyPr>
            <a:normAutofit fontScale="90000"/>
          </a:bodyPr>
          <a:lstStyle/>
          <a:p>
            <a:r>
              <a:rPr lang="es-ES" sz="3600" b="1" dirty="0"/>
              <a:t>CONSOLIDADO FENECIMIENTO DE LA CUENTA 2017, 2018 y 2019</a:t>
            </a:r>
          </a:p>
        </p:txBody>
      </p:sp>
      <p:graphicFrame>
        <p:nvGraphicFramePr>
          <p:cNvPr id="11" name="Marcador de contenido 8"/>
          <p:cNvGraphicFramePr>
            <a:graphicFrameLocks/>
          </p:cNvGraphicFramePr>
          <p:nvPr>
            <p:extLst>
              <p:ext uri="{D42A27DB-BD31-4B8C-83A1-F6EECF244321}">
                <p14:modId xmlns:p14="http://schemas.microsoft.com/office/powerpoint/2010/main" val="4074206509"/>
              </p:ext>
            </p:extLst>
          </p:nvPr>
        </p:nvGraphicFramePr>
        <p:xfrm>
          <a:off x="1600200" y="1524000"/>
          <a:ext cx="6248400" cy="408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7052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 xmlns:a16="http://schemas.microsoft.com/office/drawing/2014/main" id="{FD368FAF-9591-49B6-8D5A-C7CBB290C383}"/>
              </a:ext>
            </a:extLst>
          </p:cNvPr>
          <p:cNvSpPr>
            <a:spLocks noGrp="1"/>
          </p:cNvSpPr>
          <p:nvPr>
            <p:ph type="title"/>
          </p:nvPr>
        </p:nvSpPr>
        <p:spPr>
          <a:xfrm>
            <a:off x="457200" y="274638"/>
            <a:ext cx="8229600" cy="1143000"/>
          </a:xfrm>
        </p:spPr>
        <p:txBody>
          <a:bodyPr>
            <a:normAutofit/>
          </a:bodyPr>
          <a:lstStyle/>
          <a:p>
            <a:r>
              <a:rPr lang="es-CO" sz="3200" b="1" dirty="0"/>
              <a:t>HALLAZGOS PGA 2017, 2018 y </a:t>
            </a:r>
            <a:r>
              <a:rPr lang="es-CO" sz="3200" b="1" dirty="0" smtClean="0"/>
              <a:t>2019</a:t>
            </a:r>
            <a:endParaRPr lang="es-ES" sz="3200" b="1" dirty="0"/>
          </a:p>
        </p:txBody>
      </p:sp>
      <p:graphicFrame>
        <p:nvGraphicFramePr>
          <p:cNvPr id="5" name="Marcador de contenido 3">
            <a:extLst>
              <a:ext uri="{FF2B5EF4-FFF2-40B4-BE49-F238E27FC236}">
                <a16:creationId xmlns="" xmlns:a16="http://schemas.microsoft.com/office/drawing/2014/main" id="{A48FCEEA-5B20-45E4-91A9-37E8FB535BB7}"/>
              </a:ext>
            </a:extLst>
          </p:cNvPr>
          <p:cNvGraphicFramePr>
            <a:graphicFrameLocks/>
          </p:cNvGraphicFramePr>
          <p:nvPr>
            <p:extLst>
              <p:ext uri="{D42A27DB-BD31-4B8C-83A1-F6EECF244321}">
                <p14:modId xmlns:p14="http://schemas.microsoft.com/office/powerpoint/2010/main" val="3182949661"/>
              </p:ext>
            </p:extLst>
          </p:nvPr>
        </p:nvGraphicFramePr>
        <p:xfrm>
          <a:off x="990599" y="1600200"/>
          <a:ext cx="7315201" cy="3657599"/>
        </p:xfrm>
        <a:graphic>
          <a:graphicData uri="http://schemas.openxmlformats.org/drawingml/2006/table">
            <a:tbl>
              <a:tblPr firstRow="1" firstCol="1" bandRow="1">
                <a:tableStyleId>{5C22544A-7EE6-4342-B048-85BDC9FD1C3A}</a:tableStyleId>
              </a:tblPr>
              <a:tblGrid>
                <a:gridCol w="1292819">
                  <a:extLst>
                    <a:ext uri="{9D8B030D-6E8A-4147-A177-3AD203B41FA5}">
                      <a16:colId xmlns="" xmlns:a16="http://schemas.microsoft.com/office/drawing/2014/main" val="1145046197"/>
                    </a:ext>
                  </a:extLst>
                </a:gridCol>
                <a:gridCol w="456289">
                  <a:extLst>
                    <a:ext uri="{9D8B030D-6E8A-4147-A177-3AD203B41FA5}">
                      <a16:colId xmlns="" xmlns:a16="http://schemas.microsoft.com/office/drawing/2014/main" val="2697855127"/>
                    </a:ext>
                  </a:extLst>
                </a:gridCol>
                <a:gridCol w="1762342">
                  <a:extLst>
                    <a:ext uri="{9D8B030D-6E8A-4147-A177-3AD203B41FA5}">
                      <a16:colId xmlns="" xmlns:a16="http://schemas.microsoft.com/office/drawing/2014/main" val="2299869342"/>
                    </a:ext>
                  </a:extLst>
                </a:gridCol>
                <a:gridCol w="2099397">
                  <a:extLst>
                    <a:ext uri="{9D8B030D-6E8A-4147-A177-3AD203B41FA5}">
                      <a16:colId xmlns="" xmlns:a16="http://schemas.microsoft.com/office/drawing/2014/main" val="4053627682"/>
                    </a:ext>
                  </a:extLst>
                </a:gridCol>
                <a:gridCol w="568118">
                  <a:extLst>
                    <a:ext uri="{9D8B030D-6E8A-4147-A177-3AD203B41FA5}">
                      <a16:colId xmlns="" xmlns:a16="http://schemas.microsoft.com/office/drawing/2014/main" val="2370362548"/>
                    </a:ext>
                  </a:extLst>
                </a:gridCol>
                <a:gridCol w="568118">
                  <a:extLst>
                    <a:ext uri="{9D8B030D-6E8A-4147-A177-3AD203B41FA5}">
                      <a16:colId xmlns="" xmlns:a16="http://schemas.microsoft.com/office/drawing/2014/main" val="210162480"/>
                    </a:ext>
                  </a:extLst>
                </a:gridCol>
                <a:gridCol w="568118">
                  <a:extLst>
                    <a:ext uri="{9D8B030D-6E8A-4147-A177-3AD203B41FA5}">
                      <a16:colId xmlns="" xmlns:a16="http://schemas.microsoft.com/office/drawing/2014/main" val="1754855736"/>
                    </a:ext>
                  </a:extLst>
                </a:gridCol>
              </a:tblGrid>
              <a:tr h="428481">
                <a:tc rowSpan="3">
                  <a:txBody>
                    <a:bodyPr/>
                    <a:lstStyle/>
                    <a:p>
                      <a:pPr algn="ctr">
                        <a:lnSpc>
                          <a:spcPct val="115000"/>
                        </a:lnSpc>
                        <a:spcAft>
                          <a:spcPts val="0"/>
                        </a:spcAft>
                      </a:pPr>
                      <a:r>
                        <a:rPr lang="es-CO" sz="1100" b="1" dirty="0">
                          <a:solidFill>
                            <a:schemeClr val="tx1"/>
                          </a:solidFill>
                          <a:effectLst/>
                        </a:rPr>
                        <a:t> </a:t>
                      </a:r>
                      <a:endParaRPr lang="es-ES" sz="1100" b="1" dirty="0">
                        <a:solidFill>
                          <a:schemeClr val="tx1"/>
                        </a:solidFill>
                        <a:effectLst/>
                      </a:endParaRPr>
                    </a:p>
                    <a:p>
                      <a:pPr algn="ctr">
                        <a:lnSpc>
                          <a:spcPct val="115000"/>
                        </a:lnSpc>
                        <a:spcAft>
                          <a:spcPts val="0"/>
                        </a:spcAft>
                      </a:pPr>
                      <a:r>
                        <a:rPr lang="es-CO" sz="1100" b="1" dirty="0">
                          <a:solidFill>
                            <a:schemeClr val="tx1"/>
                          </a:solidFill>
                          <a:effectLst/>
                        </a:rPr>
                        <a:t> </a:t>
                      </a:r>
                      <a:endParaRPr lang="es-ES" sz="1100" b="1" dirty="0">
                        <a:solidFill>
                          <a:schemeClr val="tx1"/>
                        </a:solidFill>
                        <a:effectLst/>
                      </a:endParaRPr>
                    </a:p>
                    <a:p>
                      <a:pPr algn="ctr">
                        <a:lnSpc>
                          <a:spcPct val="115000"/>
                        </a:lnSpc>
                        <a:spcAft>
                          <a:spcPts val="0"/>
                        </a:spcAft>
                      </a:pPr>
                      <a:r>
                        <a:rPr lang="es-CO" sz="1100" b="1" dirty="0">
                          <a:solidFill>
                            <a:schemeClr val="tx1"/>
                          </a:solidFill>
                          <a:effectLst/>
                        </a:rPr>
                        <a:t> </a:t>
                      </a:r>
                      <a:endParaRPr lang="es-ES" sz="1100" b="1" dirty="0">
                        <a:solidFill>
                          <a:schemeClr val="tx1"/>
                        </a:solidFill>
                        <a:effectLst/>
                      </a:endParaRPr>
                    </a:p>
                    <a:p>
                      <a:pPr algn="ctr">
                        <a:lnSpc>
                          <a:spcPct val="115000"/>
                        </a:lnSpc>
                        <a:spcAft>
                          <a:spcPts val="0"/>
                        </a:spcAft>
                      </a:pPr>
                      <a:r>
                        <a:rPr lang="es-CO" sz="1100" b="1" dirty="0">
                          <a:solidFill>
                            <a:schemeClr val="tx1"/>
                          </a:solidFill>
                          <a:effectLst/>
                        </a:rPr>
                        <a:t> </a:t>
                      </a:r>
                      <a:endParaRPr lang="es-ES" sz="1100" b="1" dirty="0">
                        <a:solidFill>
                          <a:schemeClr val="tx1"/>
                        </a:solidFill>
                        <a:effectLst/>
                      </a:endParaRPr>
                    </a:p>
                    <a:p>
                      <a:pPr algn="ctr">
                        <a:lnSpc>
                          <a:spcPct val="115000"/>
                        </a:lnSpc>
                        <a:spcAft>
                          <a:spcPts val="0"/>
                        </a:spcAft>
                      </a:pPr>
                      <a:r>
                        <a:rPr lang="es-CO" sz="1100" b="1" dirty="0">
                          <a:solidFill>
                            <a:schemeClr val="tx1"/>
                          </a:solidFill>
                          <a:effectLst/>
                        </a:rPr>
                        <a:t> </a:t>
                      </a:r>
                      <a:endParaRPr lang="es-ES" sz="1100" b="1" dirty="0">
                        <a:solidFill>
                          <a:schemeClr val="tx1"/>
                        </a:solidFill>
                        <a:effectLst/>
                      </a:endParaRPr>
                    </a:p>
                    <a:p>
                      <a:pPr algn="ctr">
                        <a:lnSpc>
                          <a:spcPct val="115000"/>
                        </a:lnSpc>
                        <a:spcAft>
                          <a:spcPts val="0"/>
                        </a:spcAft>
                      </a:pPr>
                      <a:r>
                        <a:rPr lang="es-CO" sz="1100" b="1" dirty="0">
                          <a:solidFill>
                            <a:schemeClr val="tx1"/>
                          </a:solidFill>
                          <a:effectLst/>
                        </a:rPr>
                        <a:t>vigencias</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gridSpan="6">
                  <a:txBody>
                    <a:bodyPr/>
                    <a:lstStyle/>
                    <a:p>
                      <a:pPr algn="ctr">
                        <a:lnSpc>
                          <a:spcPct val="115000"/>
                        </a:lnSpc>
                        <a:spcAft>
                          <a:spcPts val="0"/>
                        </a:spcAft>
                      </a:pPr>
                      <a:r>
                        <a:rPr lang="es-CO" sz="1100" b="1" dirty="0">
                          <a:solidFill>
                            <a:schemeClr val="tx1"/>
                          </a:solidFill>
                          <a:effectLst/>
                        </a:rPr>
                        <a:t>HALLAZGOS PGA 2017, 2018 y 2019</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3960123113"/>
                  </a:ext>
                </a:extLst>
              </a:tr>
              <a:tr h="587519">
                <a:tc vMerge="1">
                  <a:txBody>
                    <a:bodyPr/>
                    <a:lstStyle/>
                    <a:p>
                      <a:endParaRPr lang="es-ES"/>
                    </a:p>
                  </a:txBody>
                  <a:tcPr/>
                </a:tc>
                <a:tc rowSpan="2">
                  <a:txBody>
                    <a:bodyPr/>
                    <a:lstStyle/>
                    <a:p>
                      <a:pPr algn="ctr">
                        <a:lnSpc>
                          <a:spcPct val="115000"/>
                        </a:lnSpc>
                        <a:spcAft>
                          <a:spcPts val="0"/>
                        </a:spcAft>
                      </a:pPr>
                      <a:r>
                        <a:rPr lang="es-CO" sz="1100" b="1" dirty="0">
                          <a:solidFill>
                            <a:schemeClr val="tx1"/>
                          </a:solidFill>
                          <a:effectLst/>
                        </a:rPr>
                        <a:t>Administrativos</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a:lnSpc>
                          <a:spcPct val="115000"/>
                        </a:lnSpc>
                        <a:spcAft>
                          <a:spcPts val="0"/>
                        </a:spcAft>
                      </a:pPr>
                      <a:r>
                        <a:rPr lang="es-CO" sz="1100" b="1" dirty="0">
                          <a:solidFill>
                            <a:schemeClr val="tx1"/>
                          </a:solidFill>
                          <a:effectLst/>
                        </a:rPr>
                        <a:t>Fiscales</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rowSpan="2">
                  <a:txBody>
                    <a:bodyPr/>
                    <a:lstStyle/>
                    <a:p>
                      <a:pPr algn="ctr">
                        <a:lnSpc>
                          <a:spcPct val="115000"/>
                        </a:lnSpc>
                        <a:spcAft>
                          <a:spcPts val="0"/>
                        </a:spcAft>
                      </a:pPr>
                      <a:r>
                        <a:rPr lang="es-CO" sz="1100" b="1">
                          <a:solidFill>
                            <a:schemeClr val="tx1"/>
                          </a:solidFill>
                          <a:effectLst/>
                        </a:rPr>
                        <a:t>Disciplinarios</a:t>
                      </a:r>
                      <a:endParaRPr lang="es-E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lnSpc>
                          <a:spcPct val="115000"/>
                        </a:lnSpc>
                        <a:spcAft>
                          <a:spcPts val="0"/>
                        </a:spcAft>
                      </a:pPr>
                      <a:r>
                        <a:rPr lang="es-CO" sz="1100" b="1">
                          <a:solidFill>
                            <a:schemeClr val="tx1"/>
                          </a:solidFill>
                          <a:effectLst/>
                        </a:rPr>
                        <a:t>Penales</a:t>
                      </a:r>
                      <a:endParaRPr lang="es-E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lnSpc>
                          <a:spcPct val="115000"/>
                        </a:lnSpc>
                        <a:spcAft>
                          <a:spcPts val="0"/>
                        </a:spcAft>
                      </a:pPr>
                      <a:r>
                        <a:rPr lang="es-CO" sz="1100" b="1">
                          <a:solidFill>
                            <a:schemeClr val="tx1"/>
                          </a:solidFill>
                          <a:effectLst/>
                        </a:rPr>
                        <a:t>Sancionatorios</a:t>
                      </a:r>
                      <a:endParaRPr lang="es-E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496408410"/>
                  </a:ext>
                </a:extLst>
              </a:tr>
              <a:tr h="81280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CO" sz="1100" b="1" dirty="0">
                          <a:solidFill>
                            <a:schemeClr val="tx1"/>
                          </a:solidFill>
                          <a:effectLst/>
                        </a:rPr>
                        <a:t>No.</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1100" b="1" dirty="0">
                          <a:solidFill>
                            <a:schemeClr val="tx1"/>
                          </a:solidFill>
                          <a:effectLst/>
                        </a:rPr>
                        <a:t>Cuantía</a:t>
                      </a:r>
                      <a:endParaRPr lang="es-ES" sz="1100" b="1" dirty="0">
                        <a:solidFill>
                          <a:schemeClr val="tx1"/>
                        </a:solidFill>
                        <a:effectLst/>
                      </a:endParaRPr>
                    </a:p>
                    <a:p>
                      <a:pPr algn="ctr">
                        <a:lnSpc>
                          <a:spcPct val="115000"/>
                        </a:lnSpc>
                        <a:spcAft>
                          <a:spcPts val="0"/>
                        </a:spcAft>
                      </a:pPr>
                      <a:r>
                        <a:rPr lang="es-CO" sz="1100" b="1" dirty="0">
                          <a:solidFill>
                            <a:schemeClr val="tx1"/>
                          </a:solidFill>
                          <a:effectLst/>
                        </a:rPr>
                        <a:t>En </a:t>
                      </a:r>
                      <a:r>
                        <a:rPr lang="es-CO" sz="1100" b="1" dirty="0" smtClean="0">
                          <a:solidFill>
                            <a:schemeClr val="tx1"/>
                          </a:solidFill>
                          <a:effectLst/>
                        </a:rPr>
                        <a:t>pesos $</a:t>
                      </a:r>
                      <a:endParaRPr lang="es-E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3336835438"/>
                  </a:ext>
                </a:extLst>
              </a:tr>
              <a:tr h="428481">
                <a:tc>
                  <a:txBody>
                    <a:bodyPr/>
                    <a:lstStyle/>
                    <a:p>
                      <a:pPr algn="ctr">
                        <a:lnSpc>
                          <a:spcPct val="115000"/>
                        </a:lnSpc>
                        <a:spcAft>
                          <a:spcPts val="0"/>
                        </a:spcAft>
                      </a:pPr>
                      <a:r>
                        <a:rPr lang="es-CO" sz="1100" dirty="0">
                          <a:solidFill>
                            <a:schemeClr val="tx1"/>
                          </a:solidFill>
                          <a:effectLst/>
                        </a:rPr>
                        <a:t>2017</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1100">
                          <a:solidFill>
                            <a:schemeClr val="tx1"/>
                          </a:solidFill>
                          <a:effectLst/>
                        </a:rPr>
                        <a:t>221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10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544.329.134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42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4980227"/>
                  </a:ext>
                </a:extLst>
              </a:tr>
              <a:tr h="428481">
                <a:tc>
                  <a:txBody>
                    <a:bodyPr/>
                    <a:lstStyle/>
                    <a:p>
                      <a:pPr algn="ctr">
                        <a:lnSpc>
                          <a:spcPct val="115000"/>
                        </a:lnSpc>
                        <a:spcAft>
                          <a:spcPts val="0"/>
                        </a:spcAft>
                      </a:pPr>
                      <a:r>
                        <a:rPr lang="es-CO" sz="1100" dirty="0">
                          <a:solidFill>
                            <a:schemeClr val="tx1"/>
                          </a:solidFill>
                          <a:effectLst/>
                        </a:rPr>
                        <a:t>2018</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1100">
                          <a:solidFill>
                            <a:schemeClr val="tx1"/>
                          </a:solidFill>
                          <a:effectLst/>
                        </a:rPr>
                        <a:t>155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23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solidFill>
                            <a:schemeClr val="tx1"/>
                          </a:solidFill>
                          <a:effectLst/>
                        </a:rPr>
                        <a:t>1.038.824.939</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41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7</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61128317"/>
                  </a:ext>
                </a:extLst>
              </a:tr>
              <a:tr h="428481">
                <a:tc>
                  <a:txBody>
                    <a:bodyPr/>
                    <a:lstStyle/>
                    <a:p>
                      <a:pPr algn="ctr">
                        <a:lnSpc>
                          <a:spcPct val="115000"/>
                        </a:lnSpc>
                        <a:spcAft>
                          <a:spcPts val="0"/>
                        </a:spcAft>
                      </a:pPr>
                      <a:r>
                        <a:rPr lang="es-CO" sz="1100" dirty="0">
                          <a:solidFill>
                            <a:schemeClr val="tx1"/>
                          </a:solidFill>
                          <a:effectLst/>
                        </a:rPr>
                        <a:t>2019</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1100">
                          <a:solidFill>
                            <a:schemeClr val="tx1"/>
                          </a:solidFill>
                          <a:effectLst/>
                        </a:rPr>
                        <a:t>213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smtClean="0">
                          <a:solidFill>
                            <a:schemeClr val="tx1"/>
                          </a:solidFill>
                          <a:effectLst/>
                        </a:rPr>
                        <a:t>11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266.467.585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smtClean="0">
                          <a:solidFill>
                            <a:schemeClr val="tx1"/>
                          </a:solidFill>
                          <a:effectLst/>
                        </a:rPr>
                        <a:t>19</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28703702"/>
                  </a:ext>
                </a:extLst>
              </a:tr>
              <a:tr h="543356">
                <a:tc>
                  <a:txBody>
                    <a:bodyPr/>
                    <a:lstStyle/>
                    <a:p>
                      <a:pPr algn="ctr">
                        <a:lnSpc>
                          <a:spcPct val="115000"/>
                        </a:lnSpc>
                        <a:spcAft>
                          <a:spcPts val="0"/>
                        </a:spcAft>
                      </a:pPr>
                      <a:r>
                        <a:rPr lang="es-CO" sz="1100" dirty="0">
                          <a:solidFill>
                            <a:schemeClr val="tx1"/>
                          </a:solidFill>
                          <a:effectLst/>
                        </a:rPr>
                        <a:t>TOTAL TODAS LAS VIGENCIAS</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1100">
                          <a:solidFill>
                            <a:schemeClr val="tx1"/>
                          </a:solidFill>
                          <a:effectLst/>
                        </a:rPr>
                        <a:t>589</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45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1.849.621.658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101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a:solidFill>
                            <a:schemeClr val="tx1"/>
                          </a:solidFill>
                          <a:effectLst/>
                        </a:rPr>
                        <a:t>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solidFill>
                            <a:schemeClr val="tx1"/>
                          </a:solidFill>
                          <a:effectLst/>
                        </a:rPr>
                        <a:t>19</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92779403"/>
                  </a:ext>
                </a:extLst>
              </a:tr>
            </a:tbl>
          </a:graphicData>
        </a:graphic>
      </p:graphicFrame>
    </p:spTree>
    <p:extLst>
      <p:ext uri="{BB962C8B-B14F-4D97-AF65-F5344CB8AC3E}">
        <p14:creationId xmlns:p14="http://schemas.microsoft.com/office/powerpoint/2010/main" val="122029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 xmlns:a16="http://schemas.microsoft.com/office/drawing/2014/main" id="{FD368FAF-9591-49B6-8D5A-C7CBB290C383}"/>
              </a:ext>
            </a:extLst>
          </p:cNvPr>
          <p:cNvSpPr>
            <a:spLocks noGrp="1"/>
          </p:cNvSpPr>
          <p:nvPr>
            <p:ph type="title"/>
          </p:nvPr>
        </p:nvSpPr>
        <p:spPr>
          <a:xfrm>
            <a:off x="457200" y="152400"/>
            <a:ext cx="8229600" cy="792162"/>
          </a:xfrm>
        </p:spPr>
        <p:txBody>
          <a:bodyPr>
            <a:normAutofit/>
          </a:bodyPr>
          <a:lstStyle/>
          <a:p>
            <a:r>
              <a:rPr lang="es-CO" sz="3600" b="1" dirty="0"/>
              <a:t>HALLAZGOS PGA 2017, 2018 y </a:t>
            </a:r>
            <a:r>
              <a:rPr lang="es-CO" sz="3600" b="1" dirty="0" smtClean="0"/>
              <a:t>2019</a:t>
            </a:r>
            <a:endParaRPr lang="es-ES" sz="3600" b="1" dirty="0"/>
          </a:p>
        </p:txBody>
      </p:sp>
      <p:graphicFrame>
        <p:nvGraphicFramePr>
          <p:cNvPr id="5" name="Marcador de contenido 8"/>
          <p:cNvGraphicFramePr>
            <a:graphicFrameLocks/>
          </p:cNvGraphicFramePr>
          <p:nvPr>
            <p:extLst>
              <p:ext uri="{D42A27DB-BD31-4B8C-83A1-F6EECF244321}">
                <p14:modId xmlns:p14="http://schemas.microsoft.com/office/powerpoint/2010/main" val="2507196867"/>
              </p:ext>
            </p:extLst>
          </p:nvPr>
        </p:nvGraphicFramePr>
        <p:xfrm>
          <a:off x="1143000" y="838200"/>
          <a:ext cx="716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0491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 xmlns:a16="http://schemas.microsoft.com/office/drawing/2014/main" id="{E703177F-92C7-406A-9EAF-A7923BD200A5}"/>
              </a:ext>
            </a:extLst>
          </p:cNvPr>
          <p:cNvSpPr>
            <a:spLocks noGrp="1"/>
          </p:cNvSpPr>
          <p:nvPr>
            <p:ph type="title"/>
          </p:nvPr>
        </p:nvSpPr>
        <p:spPr>
          <a:xfrm>
            <a:off x="457200" y="274638"/>
            <a:ext cx="8229600" cy="944562"/>
          </a:xfrm>
        </p:spPr>
        <p:txBody>
          <a:bodyPr>
            <a:normAutofit/>
          </a:bodyPr>
          <a:lstStyle/>
          <a:p>
            <a:pPr>
              <a:lnSpc>
                <a:spcPct val="115000"/>
              </a:lnSpc>
              <a:spcAft>
                <a:spcPts val="0"/>
              </a:spcAft>
            </a:pPr>
            <a:r>
              <a:rPr lang="es-CO" sz="2200" b="1" dirty="0" smtClean="0"/>
              <a:t>CONSOLIDADO </a:t>
            </a:r>
            <a:r>
              <a:rPr lang="es-CO" sz="2200" b="1" dirty="0"/>
              <a:t>DE HALLAZGOS GENERADOS DE LAS DENUNCIAS Y DEL PGA EN LAS </a:t>
            </a:r>
            <a:r>
              <a:rPr lang="es-CO" sz="2200" b="1" dirty="0" smtClean="0"/>
              <a:t>VIGENCIAS 2017</a:t>
            </a:r>
            <a:r>
              <a:rPr lang="es-CO" sz="2200" b="1" dirty="0"/>
              <a:t>, 2018 Y </a:t>
            </a:r>
            <a:r>
              <a:rPr lang="es-CO" sz="2200" b="1" dirty="0" smtClean="0"/>
              <a:t>2019</a:t>
            </a:r>
            <a:endParaRPr lang="es-ES" dirty="0"/>
          </a:p>
        </p:txBody>
      </p:sp>
      <p:graphicFrame>
        <p:nvGraphicFramePr>
          <p:cNvPr id="5" name="Marcador de contenido 3">
            <a:extLst>
              <a:ext uri="{FF2B5EF4-FFF2-40B4-BE49-F238E27FC236}">
                <a16:creationId xmlns="" xmlns:a16="http://schemas.microsoft.com/office/drawing/2014/main" id="{9EC8F031-69F1-4674-A31A-699176336404}"/>
              </a:ext>
            </a:extLst>
          </p:cNvPr>
          <p:cNvGraphicFramePr>
            <a:graphicFrameLocks/>
          </p:cNvGraphicFramePr>
          <p:nvPr>
            <p:extLst>
              <p:ext uri="{D42A27DB-BD31-4B8C-83A1-F6EECF244321}">
                <p14:modId xmlns:p14="http://schemas.microsoft.com/office/powerpoint/2010/main" val="3564733301"/>
              </p:ext>
            </p:extLst>
          </p:nvPr>
        </p:nvGraphicFramePr>
        <p:xfrm>
          <a:off x="685800" y="1751202"/>
          <a:ext cx="7962904" cy="3811398"/>
        </p:xfrm>
        <a:graphic>
          <a:graphicData uri="http://schemas.openxmlformats.org/drawingml/2006/table">
            <a:tbl>
              <a:tblPr firstRow="1" firstCol="1" bandRow="1">
                <a:tableStyleId>{5C22544A-7EE6-4342-B048-85BDC9FD1C3A}</a:tableStyleId>
              </a:tblPr>
              <a:tblGrid>
                <a:gridCol w="762000">
                  <a:extLst>
                    <a:ext uri="{9D8B030D-6E8A-4147-A177-3AD203B41FA5}">
                      <a16:colId xmlns="" xmlns:a16="http://schemas.microsoft.com/office/drawing/2014/main" val="1355655070"/>
                    </a:ext>
                  </a:extLst>
                </a:gridCol>
                <a:gridCol w="390441">
                  <a:extLst>
                    <a:ext uri="{9D8B030D-6E8A-4147-A177-3AD203B41FA5}">
                      <a16:colId xmlns="" xmlns:a16="http://schemas.microsoft.com/office/drawing/2014/main" val="2789587248"/>
                    </a:ext>
                  </a:extLst>
                </a:gridCol>
                <a:gridCol w="391249">
                  <a:extLst>
                    <a:ext uri="{9D8B030D-6E8A-4147-A177-3AD203B41FA5}">
                      <a16:colId xmlns="" xmlns:a16="http://schemas.microsoft.com/office/drawing/2014/main" val="3147944991"/>
                    </a:ext>
                  </a:extLst>
                </a:gridCol>
                <a:gridCol w="391249">
                  <a:extLst>
                    <a:ext uri="{9D8B030D-6E8A-4147-A177-3AD203B41FA5}">
                      <a16:colId xmlns="" xmlns:a16="http://schemas.microsoft.com/office/drawing/2014/main" val="4293067832"/>
                    </a:ext>
                  </a:extLst>
                </a:gridCol>
                <a:gridCol w="274861">
                  <a:extLst>
                    <a:ext uri="{9D8B030D-6E8A-4147-A177-3AD203B41FA5}">
                      <a16:colId xmlns="" xmlns:a16="http://schemas.microsoft.com/office/drawing/2014/main" val="3292919476"/>
                    </a:ext>
                  </a:extLst>
                </a:gridCol>
                <a:gridCol w="726050">
                  <a:extLst>
                    <a:ext uri="{9D8B030D-6E8A-4147-A177-3AD203B41FA5}">
                      <a16:colId xmlns="" xmlns:a16="http://schemas.microsoft.com/office/drawing/2014/main" val="1726102266"/>
                    </a:ext>
                  </a:extLst>
                </a:gridCol>
                <a:gridCol w="266949">
                  <a:extLst>
                    <a:ext uri="{9D8B030D-6E8A-4147-A177-3AD203B41FA5}">
                      <a16:colId xmlns="" xmlns:a16="http://schemas.microsoft.com/office/drawing/2014/main" val="1038884104"/>
                    </a:ext>
                  </a:extLst>
                </a:gridCol>
                <a:gridCol w="684243">
                  <a:extLst>
                    <a:ext uri="{9D8B030D-6E8A-4147-A177-3AD203B41FA5}">
                      <a16:colId xmlns="" xmlns:a16="http://schemas.microsoft.com/office/drawing/2014/main" val="1267403874"/>
                    </a:ext>
                  </a:extLst>
                </a:gridCol>
                <a:gridCol w="263398">
                  <a:extLst>
                    <a:ext uri="{9D8B030D-6E8A-4147-A177-3AD203B41FA5}">
                      <a16:colId xmlns="" xmlns:a16="http://schemas.microsoft.com/office/drawing/2014/main" val="431068887"/>
                    </a:ext>
                  </a:extLst>
                </a:gridCol>
                <a:gridCol w="676629">
                  <a:extLst>
                    <a:ext uri="{9D8B030D-6E8A-4147-A177-3AD203B41FA5}">
                      <a16:colId xmlns="" xmlns:a16="http://schemas.microsoft.com/office/drawing/2014/main" val="652844765"/>
                    </a:ext>
                  </a:extLst>
                </a:gridCol>
                <a:gridCol w="281872">
                  <a:extLst>
                    <a:ext uri="{9D8B030D-6E8A-4147-A177-3AD203B41FA5}">
                      <a16:colId xmlns="" xmlns:a16="http://schemas.microsoft.com/office/drawing/2014/main" val="1717949751"/>
                    </a:ext>
                  </a:extLst>
                </a:gridCol>
                <a:gridCol w="352341">
                  <a:extLst>
                    <a:ext uri="{9D8B030D-6E8A-4147-A177-3AD203B41FA5}">
                      <a16:colId xmlns="" xmlns:a16="http://schemas.microsoft.com/office/drawing/2014/main" val="2209763028"/>
                    </a:ext>
                  </a:extLst>
                </a:gridCol>
                <a:gridCol w="352341">
                  <a:extLst>
                    <a:ext uri="{9D8B030D-6E8A-4147-A177-3AD203B41FA5}">
                      <a16:colId xmlns="" xmlns:a16="http://schemas.microsoft.com/office/drawing/2014/main" val="3175521457"/>
                    </a:ext>
                  </a:extLst>
                </a:gridCol>
                <a:gridCol w="352341">
                  <a:extLst>
                    <a:ext uri="{9D8B030D-6E8A-4147-A177-3AD203B41FA5}">
                      <a16:colId xmlns="" xmlns:a16="http://schemas.microsoft.com/office/drawing/2014/main" val="2441672159"/>
                    </a:ext>
                  </a:extLst>
                </a:gridCol>
                <a:gridCol w="352341">
                  <a:extLst>
                    <a:ext uri="{9D8B030D-6E8A-4147-A177-3AD203B41FA5}">
                      <a16:colId xmlns="" xmlns:a16="http://schemas.microsoft.com/office/drawing/2014/main" val="243648365"/>
                    </a:ext>
                  </a:extLst>
                </a:gridCol>
                <a:gridCol w="352341">
                  <a:extLst>
                    <a:ext uri="{9D8B030D-6E8A-4147-A177-3AD203B41FA5}">
                      <a16:colId xmlns="" xmlns:a16="http://schemas.microsoft.com/office/drawing/2014/main" val="900556780"/>
                    </a:ext>
                  </a:extLst>
                </a:gridCol>
                <a:gridCol w="419854">
                  <a:extLst>
                    <a:ext uri="{9D8B030D-6E8A-4147-A177-3AD203B41FA5}">
                      <a16:colId xmlns="" xmlns:a16="http://schemas.microsoft.com/office/drawing/2014/main" val="1527296369"/>
                    </a:ext>
                  </a:extLst>
                </a:gridCol>
                <a:gridCol w="336202">
                  <a:extLst>
                    <a:ext uri="{9D8B030D-6E8A-4147-A177-3AD203B41FA5}">
                      <a16:colId xmlns="" xmlns:a16="http://schemas.microsoft.com/office/drawing/2014/main" val="1075960245"/>
                    </a:ext>
                  </a:extLst>
                </a:gridCol>
                <a:gridCol w="336202">
                  <a:extLst>
                    <a:ext uri="{9D8B030D-6E8A-4147-A177-3AD203B41FA5}">
                      <a16:colId xmlns="" xmlns:a16="http://schemas.microsoft.com/office/drawing/2014/main" val="3955183557"/>
                    </a:ext>
                  </a:extLst>
                </a:gridCol>
              </a:tblGrid>
              <a:tr h="674608">
                <a:tc gridSpan="19">
                  <a:txBody>
                    <a:bodyPr/>
                    <a:lstStyle/>
                    <a:p>
                      <a:pPr algn="ctr">
                        <a:lnSpc>
                          <a:spcPct val="115000"/>
                        </a:lnSpc>
                        <a:spcAft>
                          <a:spcPts val="0"/>
                        </a:spcAft>
                      </a:pPr>
                      <a:r>
                        <a:rPr lang="es-CO" sz="900" b="1" dirty="0">
                          <a:solidFill>
                            <a:schemeClr val="tx1"/>
                          </a:solidFill>
                          <a:effectLst/>
                          <a:latin typeface="+mn-lt"/>
                          <a:cs typeface="Arial" panose="020B0604020202020204" pitchFamily="34" charset="0"/>
                        </a:rPr>
                        <a:t>CONSOLIDADO DE HALLAZGOS GENERADOS DE LAS DENUNCIAS Y DEL PGA EN LAS VIGENCIAS</a:t>
                      </a:r>
                      <a:endParaRPr lang="es-ES" sz="900" b="1" dirty="0">
                        <a:solidFill>
                          <a:schemeClr val="tx1"/>
                        </a:solidFill>
                        <a:effectLst/>
                        <a:latin typeface="+mn-lt"/>
                        <a:cs typeface="Arial" panose="020B0604020202020204" pitchFamily="34" charset="0"/>
                      </a:endParaRPr>
                    </a:p>
                    <a:p>
                      <a:pPr algn="ctr">
                        <a:lnSpc>
                          <a:spcPct val="115000"/>
                        </a:lnSpc>
                        <a:spcAft>
                          <a:spcPts val="0"/>
                        </a:spcAft>
                      </a:pPr>
                      <a:r>
                        <a:rPr lang="es-CO" sz="900" b="1" dirty="0">
                          <a:solidFill>
                            <a:schemeClr val="tx1"/>
                          </a:solidFill>
                          <a:effectLst/>
                          <a:latin typeface="+mn-lt"/>
                          <a:cs typeface="Arial" panose="020B0604020202020204" pitchFamily="34" charset="0"/>
                        </a:rPr>
                        <a:t>2017, 2018 Y 2019</a:t>
                      </a:r>
                      <a:endParaRPr lang="es-ES" sz="900" b="1"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2127894832"/>
                  </a:ext>
                </a:extLst>
              </a:tr>
              <a:tr h="720077">
                <a:tc rowSpan="2">
                  <a:txBody>
                    <a:bodyPr/>
                    <a:lstStyle/>
                    <a:p>
                      <a:pPr>
                        <a:lnSpc>
                          <a:spcPct val="115000"/>
                        </a:lnSpc>
                        <a:spcAft>
                          <a:spcPts val="0"/>
                        </a:spcAft>
                      </a:pPr>
                      <a:r>
                        <a:rPr lang="es-ES" sz="900" b="1">
                          <a:solidFill>
                            <a:schemeClr val="tx1"/>
                          </a:solidFill>
                          <a:effectLst/>
                          <a:latin typeface="+mn-lt"/>
                          <a:cs typeface="Arial" panose="020B0604020202020204" pitchFamily="34" charset="0"/>
                        </a:rPr>
                        <a:t> </a:t>
                      </a:r>
                    </a:p>
                    <a:p>
                      <a:pPr>
                        <a:lnSpc>
                          <a:spcPct val="115000"/>
                        </a:lnSpc>
                        <a:spcAft>
                          <a:spcPts val="0"/>
                        </a:spcAft>
                      </a:pPr>
                      <a:r>
                        <a:rPr lang="es-ES" sz="900" b="1">
                          <a:solidFill>
                            <a:schemeClr val="tx1"/>
                          </a:solidFill>
                          <a:effectLst/>
                          <a:latin typeface="+mn-lt"/>
                          <a:cs typeface="Arial" panose="020B0604020202020204" pitchFamily="34" charset="0"/>
                        </a:rPr>
                        <a:t>Origen</a:t>
                      </a:r>
                      <a:endParaRPr lang="es-ES" sz="900" b="1">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gridSpan="3">
                  <a:txBody>
                    <a:bodyPr/>
                    <a:lstStyle/>
                    <a:p>
                      <a:pPr>
                        <a:lnSpc>
                          <a:spcPct val="115000"/>
                        </a:lnSpc>
                        <a:spcAft>
                          <a:spcPts val="0"/>
                        </a:spcAft>
                      </a:pPr>
                      <a:r>
                        <a:rPr lang="es-ES" sz="900" b="1" dirty="0">
                          <a:solidFill>
                            <a:schemeClr val="tx1"/>
                          </a:solidFill>
                          <a:effectLst/>
                          <a:latin typeface="+mn-lt"/>
                          <a:cs typeface="Arial" panose="020B0604020202020204" pitchFamily="34" charset="0"/>
                        </a:rPr>
                        <a:t> </a:t>
                      </a:r>
                    </a:p>
                    <a:p>
                      <a:pPr>
                        <a:lnSpc>
                          <a:spcPct val="115000"/>
                        </a:lnSpc>
                        <a:spcAft>
                          <a:spcPts val="0"/>
                        </a:spcAft>
                      </a:pPr>
                      <a:r>
                        <a:rPr lang="es-ES" sz="900" b="1" dirty="0">
                          <a:solidFill>
                            <a:schemeClr val="tx1"/>
                          </a:solidFill>
                          <a:effectLst/>
                          <a:latin typeface="+mn-lt"/>
                          <a:cs typeface="Arial" panose="020B0604020202020204" pitchFamily="34" charset="0"/>
                        </a:rPr>
                        <a:t>Administrativos</a:t>
                      </a:r>
                      <a:endParaRPr lang="es-ES" sz="900" b="1"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hMerge="1">
                  <a:txBody>
                    <a:bodyPr/>
                    <a:lstStyle/>
                    <a:p>
                      <a:endParaRPr lang="es-ES"/>
                    </a:p>
                  </a:txBody>
                  <a:tcPr/>
                </a:tc>
                <a:tc rowSpan="2" hMerge="1">
                  <a:txBody>
                    <a:bodyPr/>
                    <a:lstStyle/>
                    <a:p>
                      <a:endParaRPr lang="es-ES"/>
                    </a:p>
                  </a:txBody>
                  <a:tcPr/>
                </a:tc>
                <a:tc gridSpan="6">
                  <a:txBody>
                    <a:bodyPr/>
                    <a:lstStyle/>
                    <a:p>
                      <a:pPr algn="ctr">
                        <a:lnSpc>
                          <a:spcPct val="115000"/>
                        </a:lnSpc>
                        <a:spcAft>
                          <a:spcPts val="0"/>
                        </a:spcAft>
                      </a:pPr>
                      <a:r>
                        <a:rPr lang="es-ES" sz="900" b="1" dirty="0">
                          <a:solidFill>
                            <a:schemeClr val="tx1"/>
                          </a:solidFill>
                          <a:effectLst/>
                          <a:latin typeface="+mn-lt"/>
                          <a:cs typeface="Arial" panose="020B0604020202020204" pitchFamily="34" charset="0"/>
                        </a:rPr>
                        <a:t>Fiscales</a:t>
                      </a:r>
                    </a:p>
                    <a:p>
                      <a:pPr algn="ctr">
                        <a:lnSpc>
                          <a:spcPct val="115000"/>
                        </a:lnSpc>
                        <a:spcAft>
                          <a:spcPts val="0"/>
                        </a:spcAft>
                      </a:pPr>
                      <a:r>
                        <a:rPr lang="es-ES" sz="900" b="1" dirty="0">
                          <a:solidFill>
                            <a:schemeClr val="tx1"/>
                          </a:solidFill>
                          <a:effectLst/>
                          <a:latin typeface="+mn-lt"/>
                          <a:cs typeface="Arial" panose="020B0604020202020204" pitchFamily="34" charset="0"/>
                        </a:rPr>
                        <a:t> </a:t>
                      </a:r>
                      <a:endParaRPr lang="es-ES" sz="900" b="1"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gridSpan="3">
                  <a:txBody>
                    <a:bodyPr/>
                    <a:lstStyle/>
                    <a:p>
                      <a:pPr algn="ctr">
                        <a:lnSpc>
                          <a:spcPct val="115000"/>
                        </a:lnSpc>
                        <a:spcAft>
                          <a:spcPts val="0"/>
                        </a:spcAft>
                      </a:pPr>
                      <a:r>
                        <a:rPr lang="es-ES" sz="900" b="1" dirty="0">
                          <a:solidFill>
                            <a:schemeClr val="tx1"/>
                          </a:solidFill>
                          <a:effectLst/>
                          <a:latin typeface="+mn-lt"/>
                          <a:cs typeface="Arial" panose="020B0604020202020204" pitchFamily="34" charset="0"/>
                        </a:rPr>
                        <a:t> </a:t>
                      </a:r>
                    </a:p>
                    <a:p>
                      <a:pPr algn="ctr">
                        <a:lnSpc>
                          <a:spcPct val="115000"/>
                        </a:lnSpc>
                        <a:spcAft>
                          <a:spcPts val="0"/>
                        </a:spcAft>
                      </a:pPr>
                      <a:r>
                        <a:rPr lang="es-ES" sz="900" b="1" dirty="0">
                          <a:solidFill>
                            <a:schemeClr val="tx1"/>
                          </a:solidFill>
                          <a:effectLst/>
                          <a:latin typeface="+mn-lt"/>
                          <a:cs typeface="Arial" panose="020B0604020202020204" pitchFamily="34" charset="0"/>
                        </a:rPr>
                        <a:t>disciplinarios</a:t>
                      </a:r>
                    </a:p>
                    <a:p>
                      <a:pPr algn="ctr">
                        <a:lnSpc>
                          <a:spcPct val="115000"/>
                        </a:lnSpc>
                        <a:spcAft>
                          <a:spcPts val="0"/>
                        </a:spcAft>
                      </a:pPr>
                      <a:r>
                        <a:rPr lang="es-ES" sz="900" b="1" dirty="0">
                          <a:solidFill>
                            <a:schemeClr val="tx1"/>
                          </a:solidFill>
                          <a:effectLst/>
                          <a:latin typeface="+mn-lt"/>
                          <a:cs typeface="Arial" panose="020B0604020202020204" pitchFamily="34" charset="0"/>
                        </a:rPr>
                        <a:t> </a:t>
                      </a:r>
                      <a:endParaRPr lang="es-ES" sz="900" b="1"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hMerge="1">
                  <a:txBody>
                    <a:bodyPr/>
                    <a:lstStyle/>
                    <a:p>
                      <a:endParaRPr lang="es-ES"/>
                    </a:p>
                  </a:txBody>
                  <a:tcPr/>
                </a:tc>
                <a:tc rowSpan="2" hMerge="1">
                  <a:txBody>
                    <a:bodyPr/>
                    <a:lstStyle/>
                    <a:p>
                      <a:endParaRPr lang="es-ES"/>
                    </a:p>
                  </a:txBody>
                  <a:tcPr/>
                </a:tc>
                <a:tc rowSpan="2" gridSpan="3">
                  <a:txBody>
                    <a:bodyPr/>
                    <a:lstStyle/>
                    <a:p>
                      <a:pPr algn="ctr">
                        <a:lnSpc>
                          <a:spcPct val="115000"/>
                        </a:lnSpc>
                        <a:spcAft>
                          <a:spcPts val="0"/>
                        </a:spcAft>
                      </a:pPr>
                      <a:r>
                        <a:rPr lang="es-CO" sz="900" b="1">
                          <a:solidFill>
                            <a:schemeClr val="tx1"/>
                          </a:solidFill>
                          <a:effectLst/>
                          <a:latin typeface="+mn-lt"/>
                          <a:cs typeface="Arial" panose="020B0604020202020204" pitchFamily="34" charset="0"/>
                        </a:rPr>
                        <a:t> </a:t>
                      </a:r>
                      <a:endParaRPr lang="es-ES" sz="900" b="1">
                        <a:solidFill>
                          <a:schemeClr val="tx1"/>
                        </a:solidFill>
                        <a:effectLst/>
                        <a:latin typeface="+mn-lt"/>
                        <a:cs typeface="Arial" panose="020B0604020202020204" pitchFamily="34" charset="0"/>
                      </a:endParaRPr>
                    </a:p>
                    <a:p>
                      <a:pPr algn="ctr">
                        <a:lnSpc>
                          <a:spcPct val="115000"/>
                        </a:lnSpc>
                        <a:spcAft>
                          <a:spcPts val="0"/>
                        </a:spcAft>
                      </a:pPr>
                      <a:r>
                        <a:rPr lang="es-CO" sz="900" b="1">
                          <a:solidFill>
                            <a:schemeClr val="tx1"/>
                          </a:solidFill>
                          <a:effectLst/>
                          <a:latin typeface="+mn-lt"/>
                          <a:cs typeface="Arial" panose="020B0604020202020204" pitchFamily="34" charset="0"/>
                        </a:rPr>
                        <a:t>Penales</a:t>
                      </a:r>
                      <a:endParaRPr lang="es-ES" sz="900" b="1">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hMerge="1">
                  <a:txBody>
                    <a:bodyPr/>
                    <a:lstStyle/>
                    <a:p>
                      <a:endParaRPr lang="es-ES"/>
                    </a:p>
                  </a:txBody>
                  <a:tcPr/>
                </a:tc>
                <a:tc rowSpan="2" hMerge="1">
                  <a:txBody>
                    <a:bodyPr/>
                    <a:lstStyle/>
                    <a:p>
                      <a:endParaRPr lang="es-ES"/>
                    </a:p>
                  </a:txBody>
                  <a:tcPr/>
                </a:tc>
                <a:tc rowSpan="2" gridSpan="3">
                  <a:txBody>
                    <a:bodyPr/>
                    <a:lstStyle/>
                    <a:p>
                      <a:pPr algn="ctr">
                        <a:lnSpc>
                          <a:spcPct val="115000"/>
                        </a:lnSpc>
                        <a:spcAft>
                          <a:spcPts val="0"/>
                        </a:spcAft>
                      </a:pPr>
                      <a:r>
                        <a:rPr lang="es-CO" sz="900" b="1" dirty="0">
                          <a:solidFill>
                            <a:schemeClr val="tx1"/>
                          </a:solidFill>
                          <a:effectLst/>
                          <a:latin typeface="+mn-lt"/>
                          <a:cs typeface="Arial" panose="020B0604020202020204" pitchFamily="34" charset="0"/>
                        </a:rPr>
                        <a:t> </a:t>
                      </a:r>
                      <a:endParaRPr lang="es-ES" sz="900" b="1" dirty="0">
                        <a:solidFill>
                          <a:schemeClr val="tx1"/>
                        </a:solidFill>
                        <a:effectLst/>
                        <a:latin typeface="+mn-lt"/>
                        <a:cs typeface="Arial" panose="020B0604020202020204" pitchFamily="34" charset="0"/>
                      </a:endParaRPr>
                    </a:p>
                    <a:p>
                      <a:pPr algn="ctr">
                        <a:lnSpc>
                          <a:spcPct val="115000"/>
                        </a:lnSpc>
                        <a:spcAft>
                          <a:spcPts val="0"/>
                        </a:spcAft>
                      </a:pPr>
                      <a:r>
                        <a:rPr lang="es-CO" sz="900" b="1" dirty="0">
                          <a:solidFill>
                            <a:schemeClr val="tx1"/>
                          </a:solidFill>
                          <a:effectLst/>
                          <a:latin typeface="+mn-lt"/>
                          <a:cs typeface="Arial" panose="020B0604020202020204" pitchFamily="34" charset="0"/>
                        </a:rPr>
                        <a:t>Sancionatorios</a:t>
                      </a:r>
                      <a:endParaRPr lang="es-ES" sz="900" b="1"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hMerge="1">
                  <a:txBody>
                    <a:bodyPr/>
                    <a:lstStyle/>
                    <a:p>
                      <a:endParaRPr lang="es-ES"/>
                    </a:p>
                  </a:txBody>
                  <a:tcPr/>
                </a:tc>
                <a:tc rowSpan="2" hMerge="1">
                  <a:txBody>
                    <a:bodyPr/>
                    <a:lstStyle/>
                    <a:p>
                      <a:endParaRPr lang="es-ES"/>
                    </a:p>
                  </a:txBody>
                  <a:tcPr/>
                </a:tc>
                <a:extLst>
                  <a:ext uri="{0D108BD9-81ED-4DB2-BD59-A6C34878D82A}">
                    <a16:rowId xmlns="" xmlns:a16="http://schemas.microsoft.com/office/drawing/2014/main" val="3075472423"/>
                  </a:ext>
                </a:extLst>
              </a:tr>
              <a:tr h="36003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gridSpan="2">
                  <a:txBody>
                    <a:bodyPr/>
                    <a:lstStyle/>
                    <a:p>
                      <a:pPr algn="ctr">
                        <a:lnSpc>
                          <a:spcPct val="115000"/>
                        </a:lnSpc>
                        <a:spcAft>
                          <a:spcPts val="0"/>
                        </a:spcAft>
                      </a:pPr>
                      <a:r>
                        <a:rPr lang="es-ES" sz="900">
                          <a:solidFill>
                            <a:schemeClr val="tx1"/>
                          </a:solidFill>
                          <a:effectLst/>
                          <a:latin typeface="+mn-lt"/>
                          <a:cs typeface="Arial" panose="020B0604020202020204" pitchFamily="34" charset="0"/>
                        </a:rPr>
                        <a:t>2017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gridSpan="2">
                  <a:txBody>
                    <a:bodyPr/>
                    <a:lstStyle/>
                    <a:p>
                      <a:pPr algn="ctr">
                        <a:lnSpc>
                          <a:spcPct val="115000"/>
                        </a:lnSpc>
                        <a:spcAft>
                          <a:spcPts val="0"/>
                        </a:spcAft>
                      </a:pPr>
                      <a:r>
                        <a:rPr lang="es-ES" sz="900">
                          <a:solidFill>
                            <a:schemeClr val="tx1"/>
                          </a:solidFill>
                          <a:effectLst/>
                          <a:latin typeface="+mn-lt"/>
                          <a:cs typeface="Arial" panose="020B0604020202020204" pitchFamily="34" charset="0"/>
                        </a:rPr>
                        <a:t>2018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gridSpan="2">
                  <a:txBody>
                    <a:bodyPr/>
                    <a:lstStyle/>
                    <a:p>
                      <a:pPr algn="ctr">
                        <a:lnSpc>
                          <a:spcPct val="115000"/>
                        </a:lnSpc>
                        <a:spcAft>
                          <a:spcPts val="0"/>
                        </a:spcAft>
                      </a:pPr>
                      <a:r>
                        <a:rPr lang="es-ES" sz="900" dirty="0">
                          <a:solidFill>
                            <a:schemeClr val="tx1"/>
                          </a:solidFill>
                          <a:effectLst/>
                          <a:latin typeface="+mn-lt"/>
                          <a:cs typeface="Arial" panose="020B0604020202020204" pitchFamily="34" charset="0"/>
                        </a:rPr>
                        <a:t>2019</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 xmlns:a16="http://schemas.microsoft.com/office/drawing/2014/main" val="1776147652"/>
                  </a:ext>
                </a:extLst>
              </a:tr>
              <a:tr h="572543">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 </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2019</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No.</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800" dirty="0">
                          <a:solidFill>
                            <a:schemeClr val="tx1"/>
                          </a:solidFill>
                          <a:effectLst/>
                          <a:latin typeface="+mn-lt"/>
                          <a:cs typeface="Arial" panose="020B0604020202020204" pitchFamily="34" charset="0"/>
                        </a:rPr>
                        <a:t>CUANTIA</a:t>
                      </a:r>
                      <a:endParaRPr lang="es-ES" sz="8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No.</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800" dirty="0">
                          <a:solidFill>
                            <a:schemeClr val="tx1"/>
                          </a:solidFill>
                          <a:effectLst/>
                          <a:latin typeface="+mn-lt"/>
                          <a:cs typeface="Arial" panose="020B0604020202020204" pitchFamily="34" charset="0"/>
                        </a:rPr>
                        <a:t>CUANTIA</a:t>
                      </a:r>
                      <a:endParaRPr lang="es-ES" sz="8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No</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CUANTIA</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2019</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2019</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2018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2019</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84482185"/>
                  </a:ext>
                </a:extLst>
              </a:tr>
              <a:tr h="539684">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PGA</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221</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155</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213</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10</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kern="1200" dirty="0">
                          <a:solidFill>
                            <a:schemeClr val="tx1"/>
                          </a:solidFill>
                          <a:effectLst/>
                          <a:latin typeface="+mn-lt"/>
                          <a:cs typeface="Arial" panose="020B0604020202020204" pitchFamily="34" charset="0"/>
                        </a:rPr>
                        <a:t>544.329.134</a:t>
                      </a:r>
                      <a:endParaRPr lang="es-ES" sz="8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23</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700" dirty="0">
                          <a:solidFill>
                            <a:schemeClr val="tx1"/>
                          </a:solidFill>
                          <a:effectLst/>
                          <a:latin typeface="+mn-lt"/>
                          <a:cs typeface="Arial" panose="020B0604020202020204" pitchFamily="34" charset="0"/>
                        </a:rPr>
                        <a:t>1.038.824.939</a:t>
                      </a:r>
                      <a:endParaRPr lang="es-ES" sz="7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smtClean="0">
                          <a:solidFill>
                            <a:schemeClr val="tx1"/>
                          </a:solidFill>
                          <a:effectLst/>
                          <a:latin typeface="+mn-lt"/>
                          <a:cs typeface="Arial" panose="020B0604020202020204" pitchFamily="34" charset="0"/>
                        </a:rPr>
                        <a:t>11</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chemeClr val="tx1"/>
                          </a:solidFill>
                          <a:effectLst/>
                          <a:latin typeface="+mn-lt"/>
                          <a:cs typeface="Arial" panose="020B0604020202020204" pitchFamily="34" charset="0"/>
                        </a:rPr>
                        <a:t>266.467.585</a:t>
                      </a:r>
                      <a:endParaRPr lang="es-ES" sz="8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 42</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41</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smtClean="0">
                          <a:solidFill>
                            <a:schemeClr val="tx1"/>
                          </a:solidFill>
                          <a:effectLst/>
                          <a:latin typeface="+mn-lt"/>
                          <a:cs typeface="Arial" panose="020B0604020202020204" pitchFamily="34" charset="0"/>
                        </a:rPr>
                        <a:t>19</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3</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5</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0</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6</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6</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36267351"/>
                  </a:ext>
                </a:extLst>
              </a:tr>
              <a:tr h="402290">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DENUNCIAS</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14</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12</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10</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kern="1200" dirty="0">
                          <a:solidFill>
                            <a:schemeClr val="tx1"/>
                          </a:solidFill>
                          <a:effectLst/>
                          <a:latin typeface="+mn-lt"/>
                          <a:cs typeface="Arial" panose="020B0604020202020204" pitchFamily="34" charset="0"/>
                        </a:rPr>
                        <a:t>2.115.058.871</a:t>
                      </a:r>
                      <a:endParaRPr lang="es-ES" sz="8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700" dirty="0">
                          <a:solidFill>
                            <a:schemeClr val="tx1"/>
                          </a:solidFill>
                          <a:effectLst/>
                          <a:latin typeface="+mn-lt"/>
                          <a:cs typeface="Arial" panose="020B0604020202020204" pitchFamily="34" charset="0"/>
                        </a:rPr>
                        <a:t>124.354.965</a:t>
                      </a:r>
                      <a:endParaRPr lang="es-ES" sz="7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4</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chemeClr val="tx1"/>
                          </a:solidFill>
                          <a:effectLst/>
                          <a:latin typeface="+mn-lt"/>
                          <a:cs typeface="Arial" panose="020B0604020202020204" pitchFamily="34" charset="0"/>
                        </a:rPr>
                        <a:t>24.454.555</a:t>
                      </a:r>
                      <a:endParaRPr lang="es-ES" sz="8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14  </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12</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5</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0</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0</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0</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48441406"/>
                  </a:ext>
                </a:extLst>
              </a:tr>
              <a:tr h="542159">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TOTAL</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235</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164</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223</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18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kern="1200" dirty="0">
                          <a:solidFill>
                            <a:schemeClr val="tx1"/>
                          </a:solidFill>
                          <a:effectLst/>
                          <a:latin typeface="+mn-lt"/>
                          <a:cs typeface="Arial" panose="020B0604020202020204" pitchFamily="34" charset="0"/>
                        </a:rPr>
                        <a:t>2.659.388.005</a:t>
                      </a:r>
                      <a:endParaRPr lang="es-ES" sz="8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30</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700" dirty="0">
                          <a:solidFill>
                            <a:schemeClr val="tx1"/>
                          </a:solidFill>
                          <a:effectLst/>
                          <a:latin typeface="+mn-lt"/>
                          <a:cs typeface="Arial" panose="020B0604020202020204" pitchFamily="34" charset="0"/>
                        </a:rPr>
                        <a:t>1.163.179.904</a:t>
                      </a:r>
                      <a:endParaRPr lang="es-ES" sz="7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16</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dirty="0">
                          <a:solidFill>
                            <a:schemeClr val="tx1"/>
                          </a:solidFill>
                          <a:effectLst/>
                          <a:latin typeface="+mn-lt"/>
                          <a:cs typeface="Arial" panose="020B0604020202020204" pitchFamily="34" charset="0"/>
                        </a:rPr>
                        <a:t>290.922.140</a:t>
                      </a:r>
                      <a:endParaRPr lang="es-ES" sz="8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56</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53</a:t>
                      </a:r>
                    </a:p>
                    <a:p>
                      <a:pPr>
                        <a:lnSpc>
                          <a:spcPct val="115000"/>
                        </a:lnSpc>
                        <a:spcAft>
                          <a:spcPts val="0"/>
                        </a:spcAft>
                      </a:pPr>
                      <a:r>
                        <a:rPr lang="es-ES" sz="900" dirty="0">
                          <a:solidFill>
                            <a:schemeClr val="tx1"/>
                          </a:solidFill>
                          <a:effectLst/>
                          <a:latin typeface="+mn-lt"/>
                          <a:cs typeface="Arial" panose="020B0604020202020204" pitchFamily="34" charset="0"/>
                        </a:rPr>
                        <a:t> </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26</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8</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77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0</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a:solidFill>
                            <a:schemeClr val="tx1"/>
                          </a:solidFill>
                          <a:effectLst/>
                          <a:latin typeface="+mn-lt"/>
                          <a:cs typeface="Arial" panose="020B0604020202020204" pitchFamily="34" charset="0"/>
                        </a:rPr>
                        <a:t>7</a:t>
                      </a:r>
                      <a:endParaRPr lang="es-ES" sz="90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ES" sz="900" dirty="0">
                          <a:solidFill>
                            <a:schemeClr val="tx1"/>
                          </a:solidFill>
                          <a:effectLst/>
                          <a:latin typeface="+mn-lt"/>
                          <a:cs typeface="Arial" panose="020B0604020202020204" pitchFamily="34" charset="0"/>
                        </a:rPr>
                        <a:t>6</a:t>
                      </a:r>
                      <a:endParaRPr lang="es-ES" sz="900" dirty="0">
                        <a:solidFill>
                          <a:schemeClr val="tx1"/>
                        </a:solidFill>
                        <a:effectLst/>
                        <a:latin typeface="+mn-lt"/>
                        <a:ea typeface="Calibri" panose="020F0502020204030204" pitchFamily="34" charset="0"/>
                        <a:cs typeface="Arial" panose="020B0604020202020204" pitchFamily="34" charset="0"/>
                      </a:endParaRPr>
                    </a:p>
                  </a:txBody>
                  <a:tcPr marL="66067" marR="660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16954697"/>
                  </a:ext>
                </a:extLst>
              </a:tr>
            </a:tbl>
          </a:graphicData>
        </a:graphic>
      </p:graphicFrame>
    </p:spTree>
    <p:extLst>
      <p:ext uri="{BB962C8B-B14F-4D97-AF65-F5344CB8AC3E}">
        <p14:creationId xmlns:p14="http://schemas.microsoft.com/office/powerpoint/2010/main" val="386243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Título"/>
          <p:cNvSpPr>
            <a:spLocks noGrp="1"/>
          </p:cNvSpPr>
          <p:nvPr>
            <p:ph type="title"/>
          </p:nvPr>
        </p:nvSpPr>
        <p:spPr>
          <a:xfrm>
            <a:off x="533400" y="381000"/>
            <a:ext cx="8229600" cy="5791200"/>
          </a:xfrm>
          <a:noFill/>
        </p:spPr>
        <p:txBody>
          <a:bodyPr>
            <a:noAutofit/>
          </a:bodyPr>
          <a:lstStyle/>
          <a:p>
            <a:r>
              <a:rPr lang="es-ES" sz="5400" b="1" dirty="0">
                <a:solidFill>
                  <a:srgbClr val="000000"/>
                </a:solidFill>
                <a:effectLst>
                  <a:outerShdw blurRad="38100" dist="38100" dir="2700000" algn="tl">
                    <a:srgbClr val="000000">
                      <a:alpha val="43137"/>
                    </a:srgbClr>
                  </a:outerShdw>
                </a:effectLst>
              </a:rPr>
              <a:t>INFORME DE GESTION 2019</a:t>
            </a:r>
            <a:r>
              <a:rPr lang="es-ES" sz="3600" b="1" dirty="0">
                <a:solidFill>
                  <a:srgbClr val="000000"/>
                </a:solidFill>
                <a:effectLst>
                  <a:outerShdw blurRad="38100" dist="38100" dir="2700000" algn="tl">
                    <a:srgbClr val="000000">
                      <a:alpha val="43137"/>
                    </a:srgbClr>
                  </a:outerShdw>
                </a:effectLst>
              </a:rPr>
              <a:t/>
            </a:r>
            <a:br>
              <a:rPr lang="es-ES" sz="3600" b="1" dirty="0">
                <a:solidFill>
                  <a:srgbClr val="000000"/>
                </a:solidFill>
                <a:effectLst>
                  <a:outerShdw blurRad="38100" dist="38100" dir="2700000" algn="tl">
                    <a:srgbClr val="000000">
                      <a:alpha val="43137"/>
                    </a:srgbClr>
                  </a:outerShdw>
                </a:effectLst>
              </a:rPr>
            </a:br>
            <a:r>
              <a:rPr lang="es-ES" sz="3600" b="1" dirty="0" smtClean="0">
                <a:solidFill>
                  <a:srgbClr val="000000"/>
                </a:solidFill>
                <a:effectLst>
                  <a:outerShdw blurRad="38100" dist="38100" dir="2700000" algn="tl">
                    <a:srgbClr val="000000">
                      <a:alpha val="43137"/>
                    </a:srgbClr>
                  </a:outerShdw>
                </a:effectLst>
              </a:rPr>
              <a:t/>
            </a:r>
            <a:br>
              <a:rPr lang="es-ES" sz="3600" b="1" dirty="0" smtClean="0">
                <a:solidFill>
                  <a:srgbClr val="000000"/>
                </a:solidFill>
                <a:effectLst>
                  <a:outerShdw blurRad="38100" dist="38100" dir="2700000" algn="tl">
                    <a:srgbClr val="000000">
                      <a:alpha val="43137"/>
                    </a:srgbClr>
                  </a:outerShdw>
                </a:effectLst>
              </a:rPr>
            </a:br>
            <a:r>
              <a:rPr lang="en-US" sz="1400" b="1" dirty="0">
                <a:solidFill>
                  <a:srgbClr val="000000"/>
                </a:solidFill>
                <a:effectLst>
                  <a:outerShdw blurRad="38100" dist="38100" dir="2700000" algn="tl">
                    <a:srgbClr val="000000">
                      <a:alpha val="43137"/>
                    </a:srgbClr>
                  </a:outerShdw>
                </a:effectLst>
              </a:rPr>
              <a:t/>
            </a:r>
            <a:br>
              <a:rPr lang="en-US" sz="1400" b="1" dirty="0">
                <a:solidFill>
                  <a:srgbClr val="000000"/>
                </a:solidFill>
                <a:effectLst>
                  <a:outerShdw blurRad="38100" dist="38100" dir="2700000" algn="tl">
                    <a:srgbClr val="000000">
                      <a:alpha val="43137"/>
                    </a:srgbClr>
                  </a:outerShdw>
                </a:effectLst>
              </a:rPr>
            </a:br>
            <a:r>
              <a:rPr lang="en-US" b="1" dirty="0">
                <a:solidFill>
                  <a:srgbClr val="000000"/>
                </a:solidFill>
                <a:effectLst>
                  <a:outerShdw blurRad="38100" dist="38100" dir="2700000" algn="tl">
                    <a:srgbClr val="000000">
                      <a:alpha val="43137"/>
                    </a:srgbClr>
                  </a:outerShdw>
                </a:effectLst>
              </a:rPr>
              <a:t>DR. </a:t>
            </a:r>
            <a:r>
              <a:rPr lang="es-ES" b="1" dirty="0">
                <a:solidFill>
                  <a:srgbClr val="000000"/>
                </a:solidFill>
                <a:effectLst>
                  <a:outerShdw blurRad="38100" dist="38100" dir="2700000" algn="tl">
                    <a:srgbClr val="000000">
                      <a:alpha val="43137"/>
                    </a:srgbClr>
                  </a:outerShdw>
                </a:effectLst>
              </a:rPr>
              <a:t>GERMAN BARCO LOPEZ</a:t>
            </a:r>
            <a:r>
              <a:rPr lang="en-US" sz="2800" b="1" dirty="0">
                <a:solidFill>
                  <a:srgbClr val="000000"/>
                </a:solidFill>
              </a:rPr>
              <a:t/>
            </a:r>
            <a:br>
              <a:rPr lang="en-US" sz="2800" b="1" dirty="0">
                <a:solidFill>
                  <a:srgbClr val="000000"/>
                </a:solidFill>
              </a:rPr>
            </a:br>
            <a:r>
              <a:rPr lang="es-ES" sz="2400" i="1" dirty="0">
                <a:solidFill>
                  <a:srgbClr val="000000"/>
                </a:solidFill>
              </a:rPr>
              <a:t>Contralor Departamental del Quindío</a:t>
            </a:r>
            <a:r>
              <a:rPr lang="es-ES" sz="2800" dirty="0">
                <a:solidFill>
                  <a:srgbClr val="000000"/>
                </a:solidFill>
              </a:rPr>
              <a:t/>
            </a:r>
            <a:br>
              <a:rPr lang="es-ES" sz="2800" dirty="0">
                <a:solidFill>
                  <a:srgbClr val="000000"/>
                </a:solidFill>
              </a:rPr>
            </a:br>
            <a:r>
              <a:rPr lang="es-ES" sz="2800" b="1" u="sng" dirty="0">
                <a:solidFill>
                  <a:srgbClr val="000000"/>
                </a:solidFill>
                <a:effectLst>
                  <a:outerShdw blurRad="38100" dist="38100" dir="2700000" algn="tl">
                    <a:srgbClr val="000000">
                      <a:alpha val="43137"/>
                    </a:srgbClr>
                  </a:outerShdw>
                </a:effectLst>
              </a:rPr>
              <a:t>“Control </a:t>
            </a:r>
            <a:r>
              <a:rPr lang="es-ES" sz="2800" b="1" u="sng" dirty="0" smtClean="0">
                <a:solidFill>
                  <a:srgbClr val="000000"/>
                </a:solidFill>
                <a:effectLst>
                  <a:outerShdw blurRad="38100" dist="38100" dir="2700000" algn="tl">
                    <a:srgbClr val="000000">
                      <a:alpha val="43137"/>
                    </a:srgbClr>
                  </a:outerShdw>
                </a:effectLst>
              </a:rPr>
              <a:t>Fiscal con Credibilidad</a:t>
            </a:r>
            <a:r>
              <a:rPr lang="es-ES" sz="2800" b="1" u="sng" dirty="0">
                <a:solidFill>
                  <a:srgbClr val="000000"/>
                </a:solidFill>
                <a:effectLst>
                  <a:outerShdw blurRad="38100" dist="38100" dir="2700000" algn="tl">
                    <a:srgbClr val="000000">
                      <a:alpha val="43137"/>
                    </a:srgbClr>
                  </a:outerShdw>
                </a:effectLst>
              </a:rPr>
              <a:t>”</a:t>
            </a:r>
            <a:r>
              <a:rPr lang="es-ES" sz="3600" dirty="0">
                <a:solidFill>
                  <a:srgbClr val="000000"/>
                </a:solidFill>
              </a:rPr>
              <a:t/>
            </a:r>
            <a:br>
              <a:rPr lang="es-ES" sz="3600" dirty="0">
                <a:solidFill>
                  <a:srgbClr val="000000"/>
                </a:solidFill>
              </a:rPr>
            </a:br>
            <a:r>
              <a:rPr lang="es-ES" sz="2800" dirty="0">
                <a:solidFill>
                  <a:srgbClr val="000000"/>
                </a:solidFill>
              </a:rPr>
              <a:t/>
            </a:r>
            <a:br>
              <a:rPr lang="es-ES" sz="2800" dirty="0">
                <a:solidFill>
                  <a:srgbClr val="000000"/>
                </a:solidFill>
              </a:rPr>
            </a:br>
            <a:r>
              <a:rPr lang="es-ES" sz="2800" b="1" dirty="0">
                <a:solidFill>
                  <a:srgbClr val="000000"/>
                </a:solidFill>
              </a:rPr>
              <a:t>Armenia, Quindío </a:t>
            </a:r>
            <a:r>
              <a:rPr lang="es-ES" sz="2800" b="1" dirty="0" smtClean="0">
                <a:solidFill>
                  <a:srgbClr val="000000"/>
                </a:solidFill>
              </a:rPr>
              <a:t/>
            </a:r>
            <a:br>
              <a:rPr lang="es-ES" sz="2800" b="1" dirty="0" smtClean="0">
                <a:solidFill>
                  <a:srgbClr val="000000"/>
                </a:solidFill>
              </a:rPr>
            </a:br>
            <a:r>
              <a:rPr lang="es-ES" sz="2800" b="1" dirty="0" smtClean="0">
                <a:solidFill>
                  <a:srgbClr val="000000"/>
                </a:solidFill>
              </a:rPr>
              <a:t>Colombia</a:t>
            </a:r>
            <a:r>
              <a:rPr lang="es-ES" sz="2800" b="1" dirty="0">
                <a:solidFill>
                  <a:srgbClr val="000000"/>
                </a:solidFill>
              </a:rPr>
              <a:t/>
            </a:r>
            <a:br>
              <a:rPr lang="es-ES" sz="2800" b="1" dirty="0">
                <a:solidFill>
                  <a:srgbClr val="000000"/>
                </a:solidFill>
              </a:rPr>
            </a:br>
            <a:r>
              <a:rPr lang="es-ES" sz="2800" b="1" dirty="0">
                <a:solidFill>
                  <a:srgbClr val="000000"/>
                </a:solidFill>
              </a:rPr>
              <a:t>2019</a:t>
            </a:r>
            <a:endParaRPr lang="es-ES" sz="2800" dirty="0"/>
          </a:p>
        </p:txBody>
      </p:sp>
    </p:spTree>
    <p:extLst>
      <p:ext uri="{BB962C8B-B14F-4D97-AF65-F5344CB8AC3E}">
        <p14:creationId xmlns:p14="http://schemas.microsoft.com/office/powerpoint/2010/main" val="3875061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a:extLst>
              <a:ext uri="{FF2B5EF4-FFF2-40B4-BE49-F238E27FC236}">
                <a16:creationId xmlns="" xmlns:a16="http://schemas.microsoft.com/office/drawing/2014/main" id="{E703177F-92C7-406A-9EAF-A7923BD200A5}"/>
              </a:ext>
            </a:extLst>
          </p:cNvPr>
          <p:cNvSpPr>
            <a:spLocks noGrp="1"/>
          </p:cNvSpPr>
          <p:nvPr>
            <p:ph type="title"/>
          </p:nvPr>
        </p:nvSpPr>
        <p:spPr>
          <a:xfrm>
            <a:off x="1066800" y="304800"/>
            <a:ext cx="7010400" cy="715962"/>
          </a:xfrm>
        </p:spPr>
        <p:txBody>
          <a:bodyPr>
            <a:normAutofit/>
          </a:bodyPr>
          <a:lstStyle/>
          <a:p>
            <a:pPr>
              <a:lnSpc>
                <a:spcPct val="115000"/>
              </a:lnSpc>
              <a:spcAft>
                <a:spcPts val="0"/>
              </a:spcAft>
            </a:pPr>
            <a:r>
              <a:rPr lang="es-CO" sz="2700" b="1" dirty="0" smtClean="0"/>
              <a:t>VEEDURIAS CIUDADANAS 2017-2018-2019</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607182676"/>
              </p:ext>
            </p:extLst>
          </p:nvPr>
        </p:nvGraphicFramePr>
        <p:xfrm>
          <a:off x="1447800" y="1447800"/>
          <a:ext cx="6248400" cy="3657598"/>
        </p:xfrm>
        <a:graphic>
          <a:graphicData uri="http://schemas.openxmlformats.org/drawingml/2006/table">
            <a:tbl>
              <a:tblPr firstRow="1" firstCol="1" bandRow="1">
                <a:tableStyleId>{5C22544A-7EE6-4342-B048-85BDC9FD1C3A}</a:tableStyleId>
              </a:tblPr>
              <a:tblGrid>
                <a:gridCol w="1482925"/>
                <a:gridCol w="2126964"/>
                <a:gridCol w="2638511"/>
              </a:tblGrid>
              <a:tr h="1456043">
                <a:tc gridSpan="3">
                  <a:txBody>
                    <a:bodyPr/>
                    <a:lstStyle/>
                    <a:p>
                      <a:pPr algn="ctr">
                        <a:lnSpc>
                          <a:spcPct val="115000"/>
                        </a:lnSpc>
                        <a:spcAft>
                          <a:spcPts val="0"/>
                        </a:spcAft>
                        <a:tabLst>
                          <a:tab pos="688975" algn="l"/>
                          <a:tab pos="866775" algn="l"/>
                          <a:tab pos="4987925" algn="l"/>
                        </a:tabLst>
                      </a:pPr>
                      <a:r>
                        <a:rPr lang="es-ES" sz="2400" dirty="0">
                          <a:solidFill>
                            <a:schemeClr val="tx1"/>
                          </a:solidFill>
                          <a:effectLst/>
                        </a:rPr>
                        <a:t>Consolidado </a:t>
                      </a:r>
                      <a:r>
                        <a:rPr lang="es-ES" sz="2400" dirty="0" smtClean="0">
                          <a:solidFill>
                            <a:schemeClr val="tx1"/>
                          </a:solidFill>
                          <a:effectLst/>
                        </a:rPr>
                        <a:t>A</a:t>
                      </a:r>
                      <a:r>
                        <a:rPr lang="es-CO" sz="2400" dirty="0" err="1" smtClean="0">
                          <a:solidFill>
                            <a:schemeClr val="tx1"/>
                          </a:solidFill>
                          <a:effectLst/>
                        </a:rPr>
                        <a:t>udiencias</a:t>
                      </a:r>
                      <a:r>
                        <a:rPr lang="es-CO" sz="2400" dirty="0" smtClean="0">
                          <a:solidFill>
                            <a:schemeClr val="tx1"/>
                          </a:solidFill>
                          <a:effectLst/>
                        </a:rPr>
                        <a:t> </a:t>
                      </a:r>
                      <a:r>
                        <a:rPr lang="es-CO" sz="2400" dirty="0">
                          <a:solidFill>
                            <a:schemeClr val="tx1"/>
                          </a:solidFill>
                          <a:effectLst/>
                        </a:rPr>
                        <a:t>Contraloría General del Quindío con veeduría ciudadana</a:t>
                      </a:r>
                      <a:endParaRPr lang="es-CO" sz="2000" dirty="0">
                        <a:solidFill>
                          <a:schemeClr val="tx1"/>
                        </a:solidFill>
                        <a:effectLst/>
                      </a:endParaRPr>
                    </a:p>
                    <a:p>
                      <a:pPr algn="ctr">
                        <a:lnSpc>
                          <a:spcPct val="115000"/>
                        </a:lnSpc>
                        <a:spcAft>
                          <a:spcPts val="0"/>
                        </a:spcAft>
                        <a:tabLst>
                          <a:tab pos="688975" algn="l"/>
                          <a:tab pos="866775" algn="l"/>
                          <a:tab pos="4987925" algn="l"/>
                        </a:tabLst>
                      </a:pPr>
                      <a:r>
                        <a:rPr lang="es-CO" sz="2400" dirty="0">
                          <a:solidFill>
                            <a:schemeClr val="tx1"/>
                          </a:solidFill>
                          <a:effectLst/>
                        </a:rPr>
                        <a:t>2017, 2018 y 2019</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CO"/>
                    </a:p>
                  </a:txBody>
                  <a:tcPr/>
                </a:tc>
                <a:tc hMerge="1">
                  <a:txBody>
                    <a:bodyPr/>
                    <a:lstStyle/>
                    <a:p>
                      <a:endParaRPr lang="es-CO"/>
                    </a:p>
                  </a:txBody>
                  <a:tcPr/>
                </a:tc>
              </a:tr>
              <a:tr h="425008">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No. Audiencias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Asistentes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18011">
                <a:tc>
                  <a:txBody>
                    <a:bodyPr/>
                    <a:lstStyle/>
                    <a:p>
                      <a:pPr algn="ctr">
                        <a:lnSpc>
                          <a:spcPct val="115000"/>
                        </a:lnSpc>
                        <a:spcAft>
                          <a:spcPts val="1000"/>
                        </a:spcAft>
                        <a:tabLst>
                          <a:tab pos="688975" algn="l"/>
                          <a:tab pos="866775" algn="l"/>
                          <a:tab pos="4987925" algn="l"/>
                        </a:tabLst>
                      </a:pPr>
                      <a:r>
                        <a:rPr lang="es-ES" sz="1400">
                          <a:solidFill>
                            <a:schemeClr val="tx1"/>
                          </a:solidFill>
                          <a:effectLst/>
                        </a:rPr>
                        <a:t>2017</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4</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176</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22514">
                <a:tc>
                  <a:txBody>
                    <a:bodyPr/>
                    <a:lstStyle/>
                    <a:p>
                      <a:pPr algn="ctr">
                        <a:lnSpc>
                          <a:spcPct val="115000"/>
                        </a:lnSpc>
                        <a:spcAft>
                          <a:spcPts val="1000"/>
                        </a:spcAft>
                        <a:tabLst>
                          <a:tab pos="688975" algn="l"/>
                          <a:tab pos="866775" algn="l"/>
                          <a:tab pos="4987925" algn="l"/>
                        </a:tabLst>
                      </a:pPr>
                      <a:r>
                        <a:rPr lang="es-ES" sz="1400">
                          <a:solidFill>
                            <a:schemeClr val="tx1"/>
                          </a:solidFill>
                          <a:effectLst/>
                        </a:rPr>
                        <a:t>2018</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3</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a:solidFill>
                            <a:schemeClr val="tx1"/>
                          </a:solidFill>
                          <a:effectLst/>
                        </a:rPr>
                        <a:t>102</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18011">
                <a:tc>
                  <a:txBody>
                    <a:bodyPr/>
                    <a:lstStyle/>
                    <a:p>
                      <a:pPr algn="ctr">
                        <a:lnSpc>
                          <a:spcPct val="115000"/>
                        </a:lnSpc>
                        <a:spcAft>
                          <a:spcPts val="1000"/>
                        </a:spcAft>
                        <a:tabLst>
                          <a:tab pos="688975" algn="l"/>
                          <a:tab pos="866775" algn="l"/>
                          <a:tab pos="4987925" algn="l"/>
                        </a:tabLst>
                      </a:pPr>
                      <a:r>
                        <a:rPr lang="es-ES" sz="1400">
                          <a:solidFill>
                            <a:schemeClr val="tx1"/>
                          </a:solidFill>
                          <a:effectLst/>
                        </a:rPr>
                        <a:t>2019</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3</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117</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18011">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TOTAL</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a:solidFill>
                            <a:schemeClr val="tx1"/>
                          </a:solidFill>
                          <a:effectLst/>
                        </a:rPr>
                        <a:t>10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688975" algn="l"/>
                          <a:tab pos="866775" algn="l"/>
                          <a:tab pos="4987925" algn="l"/>
                        </a:tabLst>
                      </a:pPr>
                      <a:r>
                        <a:rPr lang="es-ES" sz="1400" dirty="0">
                          <a:solidFill>
                            <a:schemeClr val="tx1"/>
                          </a:solidFill>
                          <a:effectLst/>
                        </a:rPr>
                        <a:t>395</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16851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6"/>
          <p:cNvSpPr>
            <a:spLocks noGrp="1"/>
          </p:cNvSpPr>
          <p:nvPr>
            <p:ph type="title"/>
          </p:nvPr>
        </p:nvSpPr>
        <p:spPr>
          <a:xfrm>
            <a:off x="457200" y="274638"/>
            <a:ext cx="8229600" cy="1143000"/>
          </a:xfrm>
        </p:spPr>
        <p:txBody>
          <a:bodyPr>
            <a:noAutofit/>
          </a:bodyPr>
          <a:lstStyle/>
          <a:p>
            <a:r>
              <a:rPr lang="es-CO" sz="3600" b="1" dirty="0" smtClean="0"/>
              <a:t>BENEFICIOS DEL CONTROL FISCAL CONSOLIDADO 2017-2018-2019</a:t>
            </a:r>
            <a:endParaRPr lang="es-CO" sz="3600" b="1" dirty="0"/>
          </a:p>
        </p:txBody>
      </p:sp>
      <p:graphicFrame>
        <p:nvGraphicFramePr>
          <p:cNvPr id="6" name="Gráfico 10"/>
          <p:cNvGraphicFramePr/>
          <p:nvPr>
            <p:extLst>
              <p:ext uri="{D42A27DB-BD31-4B8C-83A1-F6EECF244321}">
                <p14:modId xmlns:p14="http://schemas.microsoft.com/office/powerpoint/2010/main" val="3056721756"/>
              </p:ext>
            </p:extLst>
          </p:nvPr>
        </p:nvGraphicFramePr>
        <p:xfrm>
          <a:off x="4191000" y="1397000"/>
          <a:ext cx="3429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06588"/>
            <a:ext cx="268605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168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6"/>
          <p:cNvSpPr>
            <a:spLocks noGrp="1"/>
          </p:cNvSpPr>
          <p:nvPr>
            <p:ph type="title"/>
          </p:nvPr>
        </p:nvSpPr>
        <p:spPr>
          <a:xfrm>
            <a:off x="457200" y="122238"/>
            <a:ext cx="6858000" cy="715962"/>
          </a:xfrm>
        </p:spPr>
        <p:txBody>
          <a:bodyPr>
            <a:noAutofit/>
          </a:bodyPr>
          <a:lstStyle/>
          <a:p>
            <a:pPr lvl="0" algn="l"/>
            <a:r>
              <a:rPr lang="es-CO" sz="2400" b="1" dirty="0"/>
              <a:t>GESTIÓN RESPONSABILIDAD FISCAL Y </a:t>
            </a:r>
            <a:r>
              <a:rPr lang="es-CO" sz="2400" b="1" dirty="0" smtClean="0"/>
              <a:t>JURISDICCIÓN COACTIVA </a:t>
            </a:r>
            <a:r>
              <a:rPr lang="es-CO" sz="2400" b="1" dirty="0"/>
              <a:t>VIGENCIAS 2017, 2018 y 2019</a:t>
            </a:r>
            <a:r>
              <a:rPr lang="es-CO" sz="2400" b="1" dirty="0" smtClean="0"/>
              <a:t>.</a:t>
            </a:r>
            <a:endParaRPr lang="es-CO" sz="2400" b="1" dirty="0"/>
          </a:p>
        </p:txBody>
      </p:sp>
      <p:sp>
        <p:nvSpPr>
          <p:cNvPr id="2" name="TextBox 1"/>
          <p:cNvSpPr txBox="1"/>
          <p:nvPr/>
        </p:nvSpPr>
        <p:spPr>
          <a:xfrm>
            <a:off x="6934200" y="588317"/>
            <a:ext cx="1962150" cy="461665"/>
          </a:xfrm>
          <a:prstGeom prst="rect">
            <a:avLst/>
          </a:prstGeom>
          <a:noFill/>
        </p:spPr>
        <p:txBody>
          <a:bodyPr wrap="square" rtlCol="0">
            <a:spAutoFit/>
          </a:bodyPr>
          <a:lstStyle/>
          <a:p>
            <a:r>
              <a:rPr lang="es-CO" sz="2400" b="1" dirty="0" smtClean="0"/>
              <a:t>Vigencia </a:t>
            </a:r>
            <a:r>
              <a:rPr lang="es-CO" sz="2400" b="1" dirty="0"/>
              <a:t>2017</a:t>
            </a:r>
          </a:p>
        </p:txBody>
      </p:sp>
      <p:graphicFrame>
        <p:nvGraphicFramePr>
          <p:cNvPr id="3" name="Table 2"/>
          <p:cNvGraphicFramePr>
            <a:graphicFrameLocks noGrp="1"/>
          </p:cNvGraphicFramePr>
          <p:nvPr>
            <p:extLst>
              <p:ext uri="{D42A27DB-BD31-4B8C-83A1-F6EECF244321}">
                <p14:modId xmlns:p14="http://schemas.microsoft.com/office/powerpoint/2010/main" val="46287094"/>
              </p:ext>
            </p:extLst>
          </p:nvPr>
        </p:nvGraphicFramePr>
        <p:xfrm>
          <a:off x="611505" y="1011301"/>
          <a:ext cx="5638800" cy="1123824"/>
        </p:xfrm>
        <a:graphic>
          <a:graphicData uri="http://schemas.openxmlformats.org/drawingml/2006/table">
            <a:tbl>
              <a:tblPr>
                <a:tableStyleId>{5C22544A-7EE6-4342-B048-85BDC9FD1C3A}</a:tableStyleId>
              </a:tblPr>
              <a:tblGrid>
                <a:gridCol w="2489200"/>
                <a:gridCol w="749300"/>
                <a:gridCol w="2400300"/>
              </a:tblGrid>
              <a:tr h="140494">
                <a:tc>
                  <a:txBody>
                    <a:bodyPr/>
                    <a:lstStyle/>
                    <a:p>
                      <a:pPr algn="ctr">
                        <a:lnSpc>
                          <a:spcPct val="107000"/>
                        </a:lnSpc>
                        <a:spcAft>
                          <a:spcPts val="0"/>
                        </a:spcAft>
                      </a:pPr>
                      <a:r>
                        <a:rPr lang="es-CO" sz="1100" b="1" kern="1200" dirty="0">
                          <a:effectLst/>
                        </a:rPr>
                        <a:t>Temas</a:t>
                      </a:r>
                      <a:endParaRPr lang="es-CO" sz="1800" b="1" dirty="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0"/>
                        </a:spcAft>
                      </a:pPr>
                      <a:r>
                        <a:rPr lang="es-CO" sz="1100" b="1" kern="1200" dirty="0">
                          <a:effectLst/>
                        </a:rPr>
                        <a:t>Numero</a:t>
                      </a:r>
                      <a:endParaRPr lang="es-CO" sz="1800" b="1" dirty="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0"/>
                        </a:spcAft>
                      </a:pPr>
                      <a:r>
                        <a:rPr lang="es-CO" sz="1100" b="1" kern="1200" dirty="0">
                          <a:effectLst/>
                        </a:rPr>
                        <a:t>Presunto daño patrimonial  cuantía</a:t>
                      </a:r>
                      <a:endParaRPr lang="es-CO" sz="1800" b="1" dirty="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79324">
                <a:tc>
                  <a:txBody>
                    <a:bodyPr/>
                    <a:lstStyle/>
                    <a:p>
                      <a:pPr>
                        <a:lnSpc>
                          <a:spcPct val="107000"/>
                        </a:lnSpc>
                        <a:spcAft>
                          <a:spcPts val="0"/>
                        </a:spcAft>
                      </a:pPr>
                      <a:r>
                        <a:rPr lang="es-CO" sz="1000" kern="1200">
                          <a:effectLst/>
                        </a:rPr>
                        <a:t>Indagaciones preliminares</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CO" sz="1000" kern="1200">
                          <a:effectLst/>
                        </a:rPr>
                        <a:t>7</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tabLst>
                          <a:tab pos="714375" algn="l"/>
                          <a:tab pos="1056640" algn="ctr"/>
                        </a:tabLst>
                      </a:pPr>
                      <a:r>
                        <a:rPr lang="es-CO" sz="1000" kern="1200" dirty="0">
                          <a:effectLst/>
                        </a:rPr>
                        <a:t>$36.635.947</a:t>
                      </a:r>
                      <a:endParaRPr lang="es-CO" sz="1400" dirty="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pPr>
                        <a:lnSpc>
                          <a:spcPct val="107000"/>
                        </a:lnSpc>
                        <a:spcAft>
                          <a:spcPts val="0"/>
                        </a:spcAft>
                      </a:pPr>
                      <a:r>
                        <a:rPr lang="es-CO" sz="1000" kern="1200">
                          <a:effectLst/>
                        </a:rPr>
                        <a:t>Procesos de responsabilidad fiscal ordinario</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CO" sz="1000" kern="1200">
                          <a:effectLst/>
                        </a:rPr>
                        <a:t>48</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CO" sz="1000" kern="1200">
                          <a:effectLst/>
                        </a:rPr>
                        <a:t>$860.112.611.48</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9446">
                <a:tc>
                  <a:txBody>
                    <a:bodyPr/>
                    <a:lstStyle/>
                    <a:p>
                      <a:pPr>
                        <a:lnSpc>
                          <a:spcPct val="107000"/>
                        </a:lnSpc>
                        <a:spcAft>
                          <a:spcPts val="0"/>
                        </a:spcAft>
                      </a:pPr>
                      <a:r>
                        <a:rPr lang="es-CO" sz="1000" kern="1200">
                          <a:effectLst/>
                        </a:rPr>
                        <a:t>Procesos de responsabilidad fiscal verbal</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CO" sz="1000" kern="1200">
                          <a:effectLst/>
                        </a:rPr>
                        <a:t>1</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CO" sz="1000" kern="1200">
                          <a:effectLst/>
                        </a:rPr>
                        <a:t>$1.513.433.045,52</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655">
                <a:tc>
                  <a:txBody>
                    <a:bodyPr/>
                    <a:lstStyle/>
                    <a:p>
                      <a:pPr>
                        <a:lnSpc>
                          <a:spcPct val="107000"/>
                        </a:lnSpc>
                        <a:spcAft>
                          <a:spcPts val="0"/>
                        </a:spcAft>
                      </a:pPr>
                      <a:r>
                        <a:rPr lang="es-CO" sz="1000" kern="1200">
                          <a:effectLst/>
                        </a:rPr>
                        <a:t>Total  procesos de responsabilidad Fiscal</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000" kern="1200">
                          <a:effectLst/>
                        </a:rPr>
                        <a:t>56</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CO" sz="1000" kern="1200">
                          <a:effectLst/>
                        </a:rPr>
                        <a:t>$2.373.545.657</a:t>
                      </a:r>
                      <a:endParaRPr lang="es-CO" sz="140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552">
                <a:tc>
                  <a:txBody>
                    <a:bodyPr/>
                    <a:lstStyle/>
                    <a:p>
                      <a:pPr>
                        <a:lnSpc>
                          <a:spcPct val="107000"/>
                        </a:lnSpc>
                        <a:spcAft>
                          <a:spcPts val="0"/>
                        </a:spcAft>
                      </a:pPr>
                      <a:r>
                        <a:rPr lang="en-US" sz="1000" b="1" kern="1200" dirty="0">
                          <a:effectLst/>
                        </a:rPr>
                        <a:t>TOTAL DAÑO PATRIMONIAL</a:t>
                      </a:r>
                      <a:endParaRPr lang="es-CO" sz="1400" b="1" dirty="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07000"/>
                        </a:lnSpc>
                      </a:pPr>
                      <a:endParaRPr lang="es-CO" sz="1400" b="1" dirty="0">
                        <a:effectLst/>
                        <a:latin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0"/>
                        </a:spcAft>
                      </a:pPr>
                      <a:r>
                        <a:rPr lang="en-US" sz="1000" b="1" kern="1200" dirty="0">
                          <a:effectLst/>
                        </a:rPr>
                        <a:t>$2.410.181.604.</a:t>
                      </a:r>
                      <a:endParaRPr lang="es-CO" sz="1400" b="1" dirty="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4" name="TextBox 3"/>
          <p:cNvSpPr txBox="1"/>
          <p:nvPr/>
        </p:nvSpPr>
        <p:spPr>
          <a:xfrm>
            <a:off x="6819900" y="1295400"/>
            <a:ext cx="1905000" cy="584775"/>
          </a:xfrm>
          <a:prstGeom prst="rect">
            <a:avLst/>
          </a:prstGeom>
          <a:noFill/>
        </p:spPr>
        <p:txBody>
          <a:bodyPr wrap="square" rtlCol="0">
            <a:spAutoFit/>
          </a:bodyPr>
          <a:lstStyle/>
          <a:p>
            <a:pPr lvl="0" algn="ctr"/>
            <a:r>
              <a:rPr lang="es-CO" sz="1600" b="1" dirty="0"/>
              <a:t>Responsabilidad </a:t>
            </a:r>
            <a:r>
              <a:rPr lang="es-CO" sz="1600" b="1" dirty="0" smtClean="0"/>
              <a:t>fiscal</a:t>
            </a:r>
            <a:endParaRPr lang="es-CO" sz="1600" dirty="0"/>
          </a:p>
        </p:txBody>
      </p:sp>
      <p:pic>
        <p:nvPicPr>
          <p:cNvPr id="9" name="Imagen 35"/>
          <p:cNvPicPr/>
          <p:nvPr/>
        </p:nvPicPr>
        <p:blipFill>
          <a:blip r:embed="rId3">
            <a:extLst>
              <a:ext uri="{28A0092B-C50C-407E-A947-70E740481C1C}">
                <a14:useLocalDpi xmlns:a14="http://schemas.microsoft.com/office/drawing/2010/main" val="0"/>
              </a:ext>
            </a:extLst>
          </a:blip>
          <a:srcRect/>
          <a:stretch>
            <a:fillRect/>
          </a:stretch>
        </p:blipFill>
        <p:spPr bwMode="auto">
          <a:xfrm>
            <a:off x="611505" y="2172070"/>
            <a:ext cx="5636893" cy="647330"/>
          </a:xfrm>
          <a:prstGeom prst="rect">
            <a:avLst/>
          </a:prstGeom>
          <a:noFill/>
          <a:ln>
            <a:noFill/>
          </a:ln>
        </p:spPr>
      </p:pic>
      <p:pic>
        <p:nvPicPr>
          <p:cNvPr id="11" name="Imagen 34"/>
          <p:cNvPicPr/>
          <p:nvPr/>
        </p:nvPicPr>
        <p:blipFill>
          <a:blip r:embed="rId4">
            <a:extLst>
              <a:ext uri="{28A0092B-C50C-407E-A947-70E740481C1C}">
                <a14:useLocalDpi xmlns:a14="http://schemas.microsoft.com/office/drawing/2010/main" val="0"/>
              </a:ext>
            </a:extLst>
          </a:blip>
          <a:srcRect/>
          <a:stretch>
            <a:fillRect/>
          </a:stretch>
        </p:blipFill>
        <p:spPr bwMode="auto">
          <a:xfrm>
            <a:off x="611503" y="2819400"/>
            <a:ext cx="5636895" cy="546100"/>
          </a:xfrm>
          <a:prstGeom prst="rect">
            <a:avLst/>
          </a:prstGeom>
          <a:noFill/>
          <a:ln>
            <a:noFill/>
          </a:ln>
        </p:spPr>
      </p:pic>
      <p:sp>
        <p:nvSpPr>
          <p:cNvPr id="7" name="TextBox 6"/>
          <p:cNvSpPr txBox="1"/>
          <p:nvPr/>
        </p:nvSpPr>
        <p:spPr>
          <a:xfrm>
            <a:off x="6896100" y="2486878"/>
            <a:ext cx="1828800" cy="830997"/>
          </a:xfrm>
          <a:prstGeom prst="rect">
            <a:avLst/>
          </a:prstGeom>
          <a:noFill/>
        </p:spPr>
        <p:txBody>
          <a:bodyPr wrap="square" rtlCol="0">
            <a:spAutoFit/>
          </a:bodyPr>
          <a:lstStyle/>
          <a:p>
            <a:pPr lvl="0" algn="ctr"/>
            <a:r>
              <a:rPr lang="es-CO" sz="1600" b="1" dirty="0"/>
              <a:t>Procesos de jurisdicción coactiva en </a:t>
            </a:r>
            <a:r>
              <a:rPr lang="es-CO" sz="1600" b="1" dirty="0" smtClean="0"/>
              <a:t>trámite</a:t>
            </a:r>
            <a:endParaRPr lang="es-CO" sz="1600" dirty="0"/>
          </a:p>
        </p:txBody>
      </p:sp>
      <p:pic>
        <p:nvPicPr>
          <p:cNvPr id="12" name="Imagen 33"/>
          <p:cNvPicPr/>
          <p:nvPr/>
        </p:nvPicPr>
        <p:blipFill>
          <a:blip r:embed="rId5">
            <a:extLst>
              <a:ext uri="{28A0092B-C50C-407E-A947-70E740481C1C}">
                <a14:useLocalDpi xmlns:a14="http://schemas.microsoft.com/office/drawing/2010/main" val="0"/>
              </a:ext>
            </a:extLst>
          </a:blip>
          <a:srcRect/>
          <a:stretch>
            <a:fillRect/>
          </a:stretch>
        </p:blipFill>
        <p:spPr bwMode="auto">
          <a:xfrm>
            <a:off x="611503" y="3429000"/>
            <a:ext cx="5636894" cy="1068705"/>
          </a:xfrm>
          <a:prstGeom prst="rect">
            <a:avLst/>
          </a:prstGeom>
          <a:noFill/>
          <a:ln>
            <a:noFill/>
          </a:ln>
        </p:spPr>
      </p:pic>
      <p:sp>
        <p:nvSpPr>
          <p:cNvPr id="8" name="TextBox 7"/>
          <p:cNvSpPr txBox="1"/>
          <p:nvPr/>
        </p:nvSpPr>
        <p:spPr>
          <a:xfrm>
            <a:off x="6858000" y="3758625"/>
            <a:ext cx="1905000" cy="584775"/>
          </a:xfrm>
          <a:prstGeom prst="rect">
            <a:avLst/>
          </a:prstGeom>
          <a:noFill/>
        </p:spPr>
        <p:txBody>
          <a:bodyPr wrap="square" rtlCol="0">
            <a:spAutoFit/>
          </a:bodyPr>
          <a:lstStyle/>
          <a:p>
            <a:pPr lvl="0" algn="ctr"/>
            <a:r>
              <a:rPr lang="es-CO" sz="1600" b="1" dirty="0"/>
              <a:t>Recaudo vigencia </a:t>
            </a:r>
            <a:r>
              <a:rPr lang="es-CO" sz="1600" b="1" dirty="0" smtClean="0"/>
              <a:t>2017</a:t>
            </a:r>
            <a:endParaRPr lang="es-CO" sz="1600" dirty="0"/>
          </a:p>
        </p:txBody>
      </p:sp>
      <p:pic>
        <p:nvPicPr>
          <p:cNvPr id="14" name="Imagen 31"/>
          <p:cNvPicPr/>
          <p:nvPr/>
        </p:nvPicPr>
        <p:blipFill>
          <a:blip r:embed="rId6">
            <a:extLst>
              <a:ext uri="{28A0092B-C50C-407E-A947-70E740481C1C}">
                <a14:useLocalDpi xmlns:a14="http://schemas.microsoft.com/office/drawing/2010/main" val="0"/>
              </a:ext>
            </a:extLst>
          </a:blip>
          <a:srcRect/>
          <a:stretch>
            <a:fillRect/>
          </a:stretch>
        </p:blipFill>
        <p:spPr bwMode="auto">
          <a:xfrm>
            <a:off x="1078230" y="4953000"/>
            <a:ext cx="3503295" cy="1223010"/>
          </a:xfrm>
          <a:prstGeom prst="rect">
            <a:avLst/>
          </a:prstGeom>
          <a:solidFill>
            <a:schemeClr val="bg1"/>
          </a:solidFill>
          <a:ln>
            <a:noFill/>
          </a:ln>
        </p:spPr>
      </p:pic>
      <p:pic>
        <p:nvPicPr>
          <p:cNvPr id="15" name="Imagen 16"/>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953000"/>
            <a:ext cx="2743200" cy="765810"/>
          </a:xfrm>
          <a:prstGeom prst="rect">
            <a:avLst/>
          </a:prstGeom>
          <a:solidFill>
            <a:schemeClr val="bg1"/>
          </a:solidFill>
          <a:ln>
            <a:noFill/>
          </a:ln>
        </p:spPr>
      </p:pic>
      <p:sp>
        <p:nvSpPr>
          <p:cNvPr id="13" name="TextBox 12"/>
          <p:cNvSpPr txBox="1"/>
          <p:nvPr/>
        </p:nvSpPr>
        <p:spPr>
          <a:xfrm>
            <a:off x="1524000" y="4648200"/>
            <a:ext cx="3048000" cy="338554"/>
          </a:xfrm>
          <a:prstGeom prst="rect">
            <a:avLst/>
          </a:prstGeom>
          <a:noFill/>
        </p:spPr>
        <p:txBody>
          <a:bodyPr wrap="square" rtlCol="0">
            <a:spAutoFit/>
          </a:bodyPr>
          <a:lstStyle/>
          <a:p>
            <a:r>
              <a:rPr lang="es-CO" sz="1600" b="1" dirty="0"/>
              <a:t>Administrativo </a:t>
            </a:r>
            <a:r>
              <a:rPr lang="es-CO" sz="1600" b="1" dirty="0" smtClean="0"/>
              <a:t>Sancionatorio</a:t>
            </a:r>
            <a:endParaRPr lang="es-CO" sz="1600" dirty="0"/>
          </a:p>
        </p:txBody>
      </p:sp>
      <p:sp>
        <p:nvSpPr>
          <p:cNvPr id="16" name="TextBox 15"/>
          <p:cNvSpPr txBox="1"/>
          <p:nvPr/>
        </p:nvSpPr>
        <p:spPr>
          <a:xfrm>
            <a:off x="5929312" y="4648200"/>
            <a:ext cx="1933575" cy="338554"/>
          </a:xfrm>
          <a:prstGeom prst="rect">
            <a:avLst/>
          </a:prstGeom>
          <a:noFill/>
        </p:spPr>
        <p:txBody>
          <a:bodyPr wrap="square" rtlCol="0">
            <a:spAutoFit/>
          </a:bodyPr>
          <a:lstStyle/>
          <a:p>
            <a:r>
              <a:rPr lang="es-CO" sz="1600" b="1" dirty="0"/>
              <a:t>Fallo sancionatorio</a:t>
            </a:r>
            <a:endParaRPr lang="es-CO" sz="1600" dirty="0"/>
          </a:p>
        </p:txBody>
      </p:sp>
    </p:spTree>
    <p:extLst>
      <p:ext uri="{BB962C8B-B14F-4D97-AF65-F5344CB8AC3E}">
        <p14:creationId xmlns:p14="http://schemas.microsoft.com/office/powerpoint/2010/main" val="8795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6"/>
          <p:cNvSpPr txBox="1">
            <a:spLocks/>
          </p:cNvSpPr>
          <p:nvPr/>
        </p:nvSpPr>
        <p:spPr>
          <a:xfrm>
            <a:off x="457200" y="122238"/>
            <a:ext cx="68580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t>GESTIÓN RESPONSABILIDAD FISCAL Y JURISDICCIÓN COACTIVA VIGENCIAS 2017, 2018 y 2019.</a:t>
            </a:r>
            <a:endParaRPr lang="es-CO" sz="2400" b="1" dirty="0"/>
          </a:p>
        </p:txBody>
      </p:sp>
      <p:sp>
        <p:nvSpPr>
          <p:cNvPr id="8" name="TextBox 7"/>
          <p:cNvSpPr txBox="1"/>
          <p:nvPr/>
        </p:nvSpPr>
        <p:spPr>
          <a:xfrm>
            <a:off x="6934200" y="588317"/>
            <a:ext cx="1962150" cy="461665"/>
          </a:xfrm>
          <a:prstGeom prst="rect">
            <a:avLst/>
          </a:prstGeom>
          <a:noFill/>
        </p:spPr>
        <p:txBody>
          <a:bodyPr wrap="square" rtlCol="0">
            <a:spAutoFit/>
          </a:bodyPr>
          <a:lstStyle/>
          <a:p>
            <a:r>
              <a:rPr lang="es-CO" sz="2400" b="1" dirty="0" smtClean="0"/>
              <a:t>Vigencia 2018</a:t>
            </a:r>
            <a:endParaRPr lang="es-CO" sz="2400" b="1" dirty="0"/>
          </a:p>
        </p:txBody>
      </p:sp>
      <p:graphicFrame>
        <p:nvGraphicFramePr>
          <p:cNvPr id="3" name="Table 2"/>
          <p:cNvGraphicFramePr>
            <a:graphicFrameLocks noGrp="1"/>
          </p:cNvGraphicFramePr>
          <p:nvPr>
            <p:extLst>
              <p:ext uri="{D42A27DB-BD31-4B8C-83A1-F6EECF244321}">
                <p14:modId xmlns:p14="http://schemas.microsoft.com/office/powerpoint/2010/main" val="2977558060"/>
              </p:ext>
            </p:extLst>
          </p:nvPr>
        </p:nvGraphicFramePr>
        <p:xfrm>
          <a:off x="533400" y="1143000"/>
          <a:ext cx="5715000" cy="842645"/>
        </p:xfrm>
        <a:graphic>
          <a:graphicData uri="http://schemas.openxmlformats.org/drawingml/2006/table">
            <a:tbl>
              <a:tblPr firstRow="1" firstCol="1" lastRow="1" lastCol="1" bandRow="1" bandCol="1">
                <a:tableStyleId>{5C22544A-7EE6-4342-B048-85BDC9FD1C3A}</a:tableStyleId>
              </a:tblPr>
              <a:tblGrid>
                <a:gridCol w="4191000"/>
                <a:gridCol w="1524000"/>
              </a:tblGrid>
              <a:tr h="205740">
                <a:tc>
                  <a:txBody>
                    <a:bodyPr/>
                    <a:lstStyle/>
                    <a:p>
                      <a:pPr marL="1375410" marR="1376045" algn="ctr">
                        <a:lnSpc>
                          <a:spcPct val="107000"/>
                        </a:lnSpc>
                        <a:spcBef>
                          <a:spcPts val="40"/>
                        </a:spcBef>
                        <a:spcAft>
                          <a:spcPts val="800"/>
                        </a:spcAft>
                      </a:pPr>
                      <a:r>
                        <a:rPr lang="es-CO" sz="1100" spc="-15" dirty="0">
                          <a:solidFill>
                            <a:sysClr val="windowText" lastClr="000000"/>
                          </a:solidFill>
                          <a:effectLst/>
                        </a:rPr>
                        <a:t>T</a:t>
                      </a:r>
                      <a:r>
                        <a:rPr lang="es-CO" sz="1100" dirty="0">
                          <a:solidFill>
                            <a:sysClr val="windowText" lastClr="000000"/>
                          </a:solidFill>
                          <a:effectLst/>
                        </a:rPr>
                        <a:t>ras</a:t>
                      </a:r>
                      <a:r>
                        <a:rPr lang="es-CO" sz="1100" spc="5" dirty="0">
                          <a:solidFill>
                            <a:sysClr val="windowText" lastClr="000000"/>
                          </a:solidFill>
                          <a:effectLst/>
                        </a:rPr>
                        <a:t>l</a:t>
                      </a:r>
                      <a:r>
                        <a:rPr lang="es-CO" sz="1100" dirty="0">
                          <a:solidFill>
                            <a:sysClr val="windowText" lastClr="000000"/>
                          </a:solidFill>
                          <a:effectLst/>
                        </a:rPr>
                        <a:t>a</a:t>
                      </a:r>
                      <a:r>
                        <a:rPr lang="es-CO" sz="1100" spc="-5" dirty="0">
                          <a:solidFill>
                            <a:sysClr val="windowText" lastClr="000000"/>
                          </a:solidFill>
                          <a:effectLst/>
                        </a:rPr>
                        <a:t>d</a:t>
                      </a:r>
                      <a:r>
                        <a:rPr lang="es-CO" sz="1100" dirty="0">
                          <a:solidFill>
                            <a:sysClr val="windowText" lastClr="000000"/>
                          </a:solidFill>
                          <a:effectLst/>
                        </a:rPr>
                        <a:t>os de </a:t>
                      </a:r>
                      <a:r>
                        <a:rPr lang="es-CO" sz="1100" spc="-10" dirty="0">
                          <a:solidFill>
                            <a:sysClr val="windowText" lastClr="000000"/>
                          </a:solidFill>
                          <a:effectLst/>
                        </a:rPr>
                        <a:t>t</a:t>
                      </a:r>
                      <a:r>
                        <a:rPr lang="es-CO" sz="1100" spc="5" dirty="0">
                          <a:solidFill>
                            <a:sysClr val="windowText" lastClr="000000"/>
                          </a:solidFill>
                          <a:effectLst/>
                        </a:rPr>
                        <a:t>ít</a:t>
                      </a:r>
                      <a:r>
                        <a:rPr lang="es-CO" sz="1100" spc="-15" dirty="0">
                          <a:solidFill>
                            <a:sysClr val="windowText" lastClr="000000"/>
                          </a:solidFill>
                          <a:effectLst/>
                        </a:rPr>
                        <a:t>u</a:t>
                      </a:r>
                      <a:r>
                        <a:rPr lang="es-CO" sz="1100" spc="5" dirty="0">
                          <a:solidFill>
                            <a:sysClr val="windowText" lastClr="000000"/>
                          </a:solidFill>
                          <a:effectLst/>
                        </a:rPr>
                        <a:t>l</a:t>
                      </a:r>
                      <a:r>
                        <a:rPr lang="es-CO" sz="1100" dirty="0">
                          <a:solidFill>
                            <a:sysClr val="windowText" lastClr="000000"/>
                          </a:solidFill>
                          <a:effectLst/>
                        </a:rPr>
                        <a:t>os</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529590">
                        <a:lnSpc>
                          <a:spcPct val="107000"/>
                        </a:lnSpc>
                        <a:spcBef>
                          <a:spcPts val="40"/>
                        </a:spcBef>
                        <a:spcAft>
                          <a:spcPts val="800"/>
                        </a:spcAft>
                      </a:pPr>
                      <a:r>
                        <a:rPr lang="es-CO" sz="1100" spc="-5" dirty="0">
                          <a:solidFill>
                            <a:sysClr val="windowText" lastClr="000000"/>
                          </a:solidFill>
                          <a:effectLst/>
                        </a:rPr>
                        <a:t>N</a:t>
                      </a:r>
                      <a:r>
                        <a:rPr lang="es-CO" sz="1100" dirty="0">
                          <a:solidFill>
                            <a:sysClr val="windowText" lastClr="000000"/>
                          </a:solidFill>
                          <a:effectLst/>
                        </a:rPr>
                        <a:t>umero</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4630">
                <a:tc>
                  <a:txBody>
                    <a:bodyPr/>
                    <a:lstStyle/>
                    <a:p>
                      <a:pPr marL="365125" algn="l">
                        <a:lnSpc>
                          <a:spcPct val="107000"/>
                        </a:lnSpc>
                        <a:spcBef>
                          <a:spcPts val="65"/>
                        </a:spcBef>
                        <a:spcAft>
                          <a:spcPts val="800"/>
                        </a:spcAft>
                      </a:pPr>
                      <a:r>
                        <a:rPr lang="es-CO" sz="1100" spc="-5" dirty="0">
                          <a:solidFill>
                            <a:sysClr val="windowText" lastClr="000000"/>
                          </a:solidFill>
                          <a:effectLst/>
                        </a:rPr>
                        <a:t>Vi</a:t>
                      </a:r>
                      <a:r>
                        <a:rPr lang="es-CO" sz="1100" spc="10" dirty="0">
                          <a:solidFill>
                            <a:sysClr val="windowText" lastClr="000000"/>
                          </a:solidFill>
                          <a:effectLst/>
                        </a:rPr>
                        <a:t>g</a:t>
                      </a:r>
                      <a:r>
                        <a:rPr lang="es-CO" sz="1100" dirty="0">
                          <a:solidFill>
                            <a:sysClr val="windowText" lastClr="000000"/>
                          </a:solidFill>
                          <a:effectLst/>
                        </a:rPr>
                        <a:t>e</a:t>
                      </a:r>
                      <a:r>
                        <a:rPr lang="es-CO" sz="1100" spc="-5" dirty="0">
                          <a:solidFill>
                            <a:sysClr val="windowText" lastClr="000000"/>
                          </a:solidFill>
                          <a:effectLst/>
                        </a:rPr>
                        <a:t>n</a:t>
                      </a:r>
                      <a:r>
                        <a:rPr lang="es-CO" sz="1100" dirty="0">
                          <a:solidFill>
                            <a:sysClr val="windowText" lastClr="000000"/>
                          </a:solidFill>
                          <a:effectLst/>
                        </a:rPr>
                        <a:t>c</a:t>
                      </a:r>
                      <a:r>
                        <a:rPr lang="es-CO" sz="1100" spc="-5" dirty="0">
                          <a:solidFill>
                            <a:sysClr val="windowText" lastClr="000000"/>
                          </a:solidFill>
                          <a:effectLst/>
                        </a:rPr>
                        <a:t>i</a:t>
                      </a:r>
                      <a:r>
                        <a:rPr lang="es-CO" sz="1100" dirty="0">
                          <a:solidFill>
                            <a:sysClr val="windowText" lastClr="000000"/>
                          </a:solidFill>
                          <a:effectLst/>
                        </a:rPr>
                        <a:t>as a</a:t>
                      </a:r>
                      <a:r>
                        <a:rPr lang="es-CO" sz="1100" spc="-10" dirty="0">
                          <a:solidFill>
                            <a:sysClr val="windowText" lastClr="000000"/>
                          </a:solidFill>
                          <a:effectLst/>
                        </a:rPr>
                        <a:t>n</a:t>
                      </a:r>
                      <a:r>
                        <a:rPr lang="es-CO" sz="1100" spc="5" dirty="0">
                          <a:solidFill>
                            <a:sysClr val="windowText" lastClr="000000"/>
                          </a:solidFill>
                          <a:effectLst/>
                        </a:rPr>
                        <a:t>t</a:t>
                      </a:r>
                      <a:r>
                        <a:rPr lang="es-CO" sz="1100" dirty="0">
                          <a:solidFill>
                            <a:sysClr val="windowText" lastClr="000000"/>
                          </a:solidFill>
                          <a:effectLst/>
                        </a:rPr>
                        <a:t>eri</a:t>
                      </a:r>
                      <a:r>
                        <a:rPr lang="es-CO" sz="1100" spc="-5" dirty="0">
                          <a:solidFill>
                            <a:sysClr val="windowText" lastClr="000000"/>
                          </a:solidFill>
                          <a:effectLst/>
                        </a:rPr>
                        <a:t>o</a:t>
                      </a:r>
                      <a:r>
                        <a:rPr lang="es-CO" sz="1100" spc="5" dirty="0">
                          <a:solidFill>
                            <a:sysClr val="windowText" lastClr="000000"/>
                          </a:solidFill>
                          <a:effectLst/>
                        </a:rPr>
                        <a:t>r</a:t>
                      </a:r>
                      <a:r>
                        <a:rPr lang="es-CO" sz="1100" dirty="0">
                          <a:solidFill>
                            <a:sysClr val="windowText" lastClr="000000"/>
                          </a:solidFill>
                          <a:effectLst/>
                        </a:rPr>
                        <a:t>es</a:t>
                      </a:r>
                      <a:r>
                        <a:rPr lang="es-CO" sz="1100" spc="-10" dirty="0">
                          <a:solidFill>
                            <a:sysClr val="windowText" lastClr="000000"/>
                          </a:solidFill>
                          <a:effectLst/>
                        </a:rPr>
                        <a:t> </a:t>
                      </a:r>
                      <a:r>
                        <a:rPr lang="es-CO" sz="1100" spc="-5" dirty="0">
                          <a:solidFill>
                            <a:sysClr val="windowText" lastClr="000000"/>
                          </a:solidFill>
                          <a:effectLst/>
                        </a:rPr>
                        <a:t>P</a:t>
                      </a:r>
                      <a:r>
                        <a:rPr lang="es-CO" sz="1100" spc="5" dirty="0">
                          <a:solidFill>
                            <a:sysClr val="windowText" lastClr="000000"/>
                          </a:solidFill>
                          <a:effectLst/>
                        </a:rPr>
                        <a:t>r</a:t>
                      </a:r>
                      <a:r>
                        <a:rPr lang="es-CO" sz="1100" spc="-15" dirty="0">
                          <a:solidFill>
                            <a:sysClr val="windowText" lastClr="000000"/>
                          </a:solidFill>
                          <a:effectLst/>
                        </a:rPr>
                        <a:t>o</a:t>
                      </a:r>
                      <a:r>
                        <a:rPr lang="es-CO" sz="1100" dirty="0">
                          <a:solidFill>
                            <a:sysClr val="windowText" lastClr="000000"/>
                          </a:solidFill>
                          <a:effectLst/>
                        </a:rPr>
                        <a:t>ceso</a:t>
                      </a:r>
                      <a:r>
                        <a:rPr lang="es-CO" sz="1100" spc="5" dirty="0">
                          <a:solidFill>
                            <a:sysClr val="windowText" lastClr="000000"/>
                          </a:solidFill>
                          <a:effectLst/>
                        </a:rPr>
                        <a:t> </a:t>
                      </a:r>
                      <a:r>
                        <a:rPr lang="es-CO" sz="1100" dirty="0">
                          <a:solidFill>
                            <a:sysClr val="windowText" lastClr="000000"/>
                          </a:solidFill>
                          <a:effectLst/>
                        </a:rPr>
                        <a:t>de</a:t>
                      </a:r>
                      <a:r>
                        <a:rPr lang="es-CO" sz="1100" spc="-10" dirty="0">
                          <a:solidFill>
                            <a:sysClr val="windowText" lastClr="000000"/>
                          </a:solidFill>
                          <a:effectLst/>
                        </a:rPr>
                        <a:t> </a:t>
                      </a:r>
                      <a:r>
                        <a:rPr lang="es-CO" sz="1100" spc="5" dirty="0">
                          <a:solidFill>
                            <a:sysClr val="windowText" lastClr="000000"/>
                          </a:solidFill>
                          <a:effectLst/>
                        </a:rPr>
                        <a:t>r</a:t>
                      </a:r>
                      <a:r>
                        <a:rPr lang="es-CO" sz="1100" dirty="0">
                          <a:solidFill>
                            <a:sysClr val="windowText" lastClr="000000"/>
                          </a:solidFill>
                          <a:effectLst/>
                        </a:rPr>
                        <a:t>es</a:t>
                      </a:r>
                      <a:r>
                        <a:rPr lang="es-CO" sz="1100" spc="-5" dirty="0">
                          <a:solidFill>
                            <a:sysClr val="windowText" lastClr="000000"/>
                          </a:solidFill>
                          <a:effectLst/>
                        </a:rPr>
                        <a:t>p</a:t>
                      </a:r>
                      <a:r>
                        <a:rPr lang="es-CO" sz="1100" dirty="0">
                          <a:solidFill>
                            <a:sysClr val="windowText" lastClr="000000"/>
                          </a:solidFill>
                          <a:effectLst/>
                        </a:rPr>
                        <a:t>o</a:t>
                      </a:r>
                      <a:r>
                        <a:rPr lang="es-CO" sz="1100" spc="-5" dirty="0">
                          <a:solidFill>
                            <a:sysClr val="windowText" lastClr="000000"/>
                          </a:solidFill>
                          <a:effectLst/>
                        </a:rPr>
                        <a:t>n</a:t>
                      </a:r>
                      <a:r>
                        <a:rPr lang="es-CO" sz="1100" dirty="0">
                          <a:solidFill>
                            <a:sysClr val="windowText" lastClr="000000"/>
                          </a:solidFill>
                          <a:effectLst/>
                        </a:rPr>
                        <a:t>sa</a:t>
                      </a:r>
                      <a:r>
                        <a:rPr lang="es-CO" sz="1100" spc="-5" dirty="0">
                          <a:solidFill>
                            <a:sysClr val="windowText" lastClr="000000"/>
                          </a:solidFill>
                          <a:effectLst/>
                        </a:rPr>
                        <a:t>bili</a:t>
                      </a:r>
                      <a:r>
                        <a:rPr lang="es-CO" sz="1100" dirty="0">
                          <a:solidFill>
                            <a:sysClr val="windowText" lastClr="000000"/>
                          </a:solidFill>
                          <a:effectLst/>
                        </a:rPr>
                        <a:t>d</a:t>
                      </a:r>
                      <a:r>
                        <a:rPr lang="es-CO" sz="1100" spc="-5" dirty="0">
                          <a:solidFill>
                            <a:sysClr val="windowText" lastClr="000000"/>
                          </a:solidFill>
                          <a:effectLst/>
                        </a:rPr>
                        <a:t>a</a:t>
                      </a:r>
                      <a:r>
                        <a:rPr lang="es-CO" sz="1100" dirty="0">
                          <a:solidFill>
                            <a:sysClr val="windowText" lastClr="000000"/>
                          </a:solidFill>
                          <a:effectLst/>
                        </a:rPr>
                        <a:t>d</a:t>
                      </a:r>
                      <a:r>
                        <a:rPr lang="es-CO" sz="1100" spc="-5" dirty="0">
                          <a:solidFill>
                            <a:sysClr val="windowText" lastClr="000000"/>
                          </a:solidFill>
                          <a:effectLst/>
                        </a:rPr>
                        <a:t> </a:t>
                      </a:r>
                      <a:r>
                        <a:rPr lang="es-CO" sz="1100" spc="15" dirty="0">
                          <a:solidFill>
                            <a:sysClr val="windowText" lastClr="000000"/>
                          </a:solidFill>
                          <a:effectLst/>
                        </a:rPr>
                        <a:t>f</a:t>
                      </a:r>
                      <a:r>
                        <a:rPr lang="es-CO" sz="1100" spc="-5" dirty="0">
                          <a:solidFill>
                            <a:sysClr val="windowText" lastClr="000000"/>
                          </a:solidFill>
                          <a:effectLst/>
                        </a:rPr>
                        <a:t>i</a:t>
                      </a:r>
                      <a:r>
                        <a:rPr lang="es-CO" sz="1100" dirty="0">
                          <a:solidFill>
                            <a:sysClr val="windowText" lastClr="000000"/>
                          </a:solidFill>
                          <a:effectLst/>
                        </a:rPr>
                        <a:t>s</a:t>
                      </a:r>
                      <a:r>
                        <a:rPr lang="es-CO" sz="1100" spc="-10" dirty="0">
                          <a:solidFill>
                            <a:sysClr val="windowText" lastClr="000000"/>
                          </a:solidFill>
                          <a:effectLst/>
                        </a:rPr>
                        <a:t>c</a:t>
                      </a:r>
                      <a:r>
                        <a:rPr lang="es-CO" sz="1100" dirty="0">
                          <a:solidFill>
                            <a:sysClr val="windowText" lastClr="000000"/>
                          </a:solidFill>
                          <a:effectLst/>
                        </a:rPr>
                        <a:t>al</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0" marR="732155" algn="ctr">
                        <a:lnSpc>
                          <a:spcPct val="107000"/>
                        </a:lnSpc>
                        <a:spcBef>
                          <a:spcPts val="65"/>
                        </a:spcBef>
                        <a:spcAft>
                          <a:spcPts val="800"/>
                        </a:spcAft>
                      </a:pPr>
                      <a:r>
                        <a:rPr lang="es-CO" sz="1100">
                          <a:solidFill>
                            <a:sysClr val="windowText" lastClr="000000"/>
                          </a:solidFill>
                          <a:effectLst/>
                        </a:rPr>
                        <a:t>3</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7645">
                <a:tc>
                  <a:txBody>
                    <a:bodyPr/>
                    <a:lstStyle/>
                    <a:p>
                      <a:pPr marL="1560830" marR="1562735" algn="l">
                        <a:lnSpc>
                          <a:spcPct val="107000"/>
                        </a:lnSpc>
                        <a:spcBef>
                          <a:spcPts val="70"/>
                        </a:spcBef>
                        <a:spcAft>
                          <a:spcPts val="800"/>
                        </a:spcAft>
                      </a:pPr>
                      <a:r>
                        <a:rPr lang="es-CO" sz="1100" spc="-5" dirty="0" smtClean="0">
                          <a:solidFill>
                            <a:sysClr val="windowText" lastClr="000000"/>
                          </a:solidFill>
                          <a:effectLst/>
                        </a:rPr>
                        <a:t>Vi</a:t>
                      </a:r>
                      <a:r>
                        <a:rPr lang="es-CO" sz="1100" spc="10" dirty="0" smtClean="0">
                          <a:solidFill>
                            <a:sysClr val="windowText" lastClr="000000"/>
                          </a:solidFill>
                          <a:effectLst/>
                        </a:rPr>
                        <a:t>g</a:t>
                      </a:r>
                      <a:r>
                        <a:rPr lang="es-CO" sz="1100" dirty="0" smtClean="0">
                          <a:solidFill>
                            <a:sysClr val="windowText" lastClr="000000"/>
                          </a:solidFill>
                          <a:effectLst/>
                        </a:rPr>
                        <a:t>e</a:t>
                      </a:r>
                      <a:r>
                        <a:rPr lang="es-CO" sz="1100" spc="-5" dirty="0" smtClean="0">
                          <a:solidFill>
                            <a:sysClr val="windowText" lastClr="000000"/>
                          </a:solidFill>
                          <a:effectLst/>
                        </a:rPr>
                        <a:t>n</a:t>
                      </a:r>
                      <a:r>
                        <a:rPr lang="es-CO" sz="1100" dirty="0" smtClean="0">
                          <a:solidFill>
                            <a:sysClr val="windowText" lastClr="000000"/>
                          </a:solidFill>
                          <a:effectLst/>
                        </a:rPr>
                        <a:t>c</a:t>
                      </a:r>
                      <a:r>
                        <a:rPr lang="es-CO" sz="1100" spc="-5" dirty="0" smtClean="0">
                          <a:solidFill>
                            <a:sysClr val="windowText" lastClr="000000"/>
                          </a:solidFill>
                          <a:effectLst/>
                        </a:rPr>
                        <a:t>i</a:t>
                      </a:r>
                      <a:r>
                        <a:rPr lang="es-CO" sz="1100" dirty="0" smtClean="0">
                          <a:solidFill>
                            <a:sysClr val="windowText" lastClr="000000"/>
                          </a:solidFill>
                          <a:effectLst/>
                        </a:rPr>
                        <a:t>a a</a:t>
                      </a:r>
                      <a:r>
                        <a:rPr lang="es-CO" sz="1100" spc="-10" dirty="0" smtClean="0">
                          <a:solidFill>
                            <a:sysClr val="windowText" lastClr="000000"/>
                          </a:solidFill>
                          <a:effectLst/>
                        </a:rPr>
                        <a:t>c</a:t>
                      </a:r>
                      <a:r>
                        <a:rPr lang="es-CO" sz="1100" spc="5" dirty="0" smtClean="0">
                          <a:solidFill>
                            <a:sysClr val="windowText" lastClr="000000"/>
                          </a:solidFill>
                          <a:effectLst/>
                        </a:rPr>
                        <a:t>t</a:t>
                      </a:r>
                      <a:r>
                        <a:rPr lang="es-CO" sz="1100" dirty="0" smtClean="0">
                          <a:solidFill>
                            <a:sysClr val="windowText" lastClr="000000"/>
                          </a:solidFill>
                          <a:effectLst/>
                        </a:rPr>
                        <a:t>u</a:t>
                      </a:r>
                      <a:r>
                        <a:rPr lang="es-CO" sz="1100" spc="-5" dirty="0" smtClean="0">
                          <a:solidFill>
                            <a:sysClr val="windowText" lastClr="000000"/>
                          </a:solidFill>
                          <a:effectLst/>
                        </a:rPr>
                        <a:t>a</a:t>
                      </a:r>
                      <a:r>
                        <a:rPr lang="es-CO" sz="1100" dirty="0" smtClean="0">
                          <a:solidFill>
                            <a:sysClr val="windowText" lastClr="000000"/>
                          </a:solidFill>
                          <a:effectLst/>
                        </a:rPr>
                        <a:t>l</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0" marR="732155" algn="ctr">
                        <a:lnSpc>
                          <a:spcPct val="107000"/>
                        </a:lnSpc>
                        <a:spcBef>
                          <a:spcPts val="70"/>
                        </a:spcBef>
                        <a:spcAft>
                          <a:spcPts val="800"/>
                        </a:spcAft>
                      </a:pPr>
                      <a:r>
                        <a:rPr lang="es-CO" sz="1100">
                          <a:solidFill>
                            <a:sysClr val="windowText" lastClr="000000"/>
                          </a:solidFill>
                          <a:effectLst/>
                        </a:rPr>
                        <a:t>1</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630">
                <a:tc>
                  <a:txBody>
                    <a:bodyPr/>
                    <a:lstStyle/>
                    <a:p>
                      <a:pPr marL="272415" algn="l">
                        <a:lnSpc>
                          <a:spcPct val="107000"/>
                        </a:lnSpc>
                        <a:spcBef>
                          <a:spcPts val="65"/>
                        </a:spcBef>
                        <a:spcAft>
                          <a:spcPts val="800"/>
                        </a:spcAft>
                      </a:pPr>
                      <a:r>
                        <a:rPr lang="es-CO" sz="1100" spc="-5" dirty="0">
                          <a:solidFill>
                            <a:sysClr val="windowText" lastClr="000000"/>
                          </a:solidFill>
                          <a:effectLst/>
                        </a:rPr>
                        <a:t>Vi</a:t>
                      </a:r>
                      <a:r>
                        <a:rPr lang="es-CO" sz="1100" spc="10" dirty="0">
                          <a:solidFill>
                            <a:sysClr val="windowText" lastClr="000000"/>
                          </a:solidFill>
                          <a:effectLst/>
                        </a:rPr>
                        <a:t>g</a:t>
                      </a:r>
                      <a:r>
                        <a:rPr lang="es-CO" sz="1100" dirty="0">
                          <a:solidFill>
                            <a:sysClr val="windowText" lastClr="000000"/>
                          </a:solidFill>
                          <a:effectLst/>
                        </a:rPr>
                        <a:t>e</a:t>
                      </a:r>
                      <a:r>
                        <a:rPr lang="es-CO" sz="1100" spc="-5" dirty="0">
                          <a:solidFill>
                            <a:sysClr val="windowText" lastClr="000000"/>
                          </a:solidFill>
                          <a:effectLst/>
                        </a:rPr>
                        <a:t>n</a:t>
                      </a:r>
                      <a:r>
                        <a:rPr lang="es-CO" sz="1100" dirty="0">
                          <a:solidFill>
                            <a:sysClr val="windowText" lastClr="000000"/>
                          </a:solidFill>
                          <a:effectLst/>
                        </a:rPr>
                        <a:t>c</a:t>
                      </a:r>
                      <a:r>
                        <a:rPr lang="es-CO" sz="1100" spc="-5" dirty="0">
                          <a:solidFill>
                            <a:sysClr val="windowText" lastClr="000000"/>
                          </a:solidFill>
                          <a:effectLst/>
                        </a:rPr>
                        <a:t>i</a:t>
                      </a:r>
                      <a:r>
                        <a:rPr lang="es-CO" sz="1100" dirty="0">
                          <a:solidFill>
                            <a:sysClr val="windowText" lastClr="000000"/>
                          </a:solidFill>
                          <a:effectLst/>
                        </a:rPr>
                        <a:t>as a</a:t>
                      </a:r>
                      <a:r>
                        <a:rPr lang="es-CO" sz="1100" spc="-10" dirty="0">
                          <a:solidFill>
                            <a:sysClr val="windowText" lastClr="000000"/>
                          </a:solidFill>
                          <a:effectLst/>
                        </a:rPr>
                        <a:t>n</a:t>
                      </a:r>
                      <a:r>
                        <a:rPr lang="es-CO" sz="1100" spc="5" dirty="0">
                          <a:solidFill>
                            <a:sysClr val="windowText" lastClr="000000"/>
                          </a:solidFill>
                          <a:effectLst/>
                        </a:rPr>
                        <a:t>t</a:t>
                      </a:r>
                      <a:r>
                        <a:rPr lang="es-CO" sz="1100" dirty="0">
                          <a:solidFill>
                            <a:sysClr val="windowText" lastClr="000000"/>
                          </a:solidFill>
                          <a:effectLst/>
                        </a:rPr>
                        <a:t>eri</a:t>
                      </a:r>
                      <a:r>
                        <a:rPr lang="es-CO" sz="1100" spc="-5" dirty="0">
                          <a:solidFill>
                            <a:sysClr val="windowText" lastClr="000000"/>
                          </a:solidFill>
                          <a:effectLst/>
                        </a:rPr>
                        <a:t>o</a:t>
                      </a:r>
                      <a:r>
                        <a:rPr lang="es-CO" sz="1100" spc="5" dirty="0">
                          <a:solidFill>
                            <a:sysClr val="windowText" lastClr="000000"/>
                          </a:solidFill>
                          <a:effectLst/>
                        </a:rPr>
                        <a:t>r</a:t>
                      </a:r>
                      <a:r>
                        <a:rPr lang="es-CO" sz="1100" dirty="0">
                          <a:solidFill>
                            <a:sysClr val="windowText" lastClr="000000"/>
                          </a:solidFill>
                          <a:effectLst/>
                        </a:rPr>
                        <a:t>es</a:t>
                      </a:r>
                      <a:r>
                        <a:rPr lang="es-CO" sz="1100" spc="-10" dirty="0">
                          <a:solidFill>
                            <a:sysClr val="windowText" lastClr="000000"/>
                          </a:solidFill>
                          <a:effectLst/>
                        </a:rPr>
                        <a:t> </a:t>
                      </a:r>
                      <a:r>
                        <a:rPr lang="es-CO" sz="1100" dirty="0">
                          <a:solidFill>
                            <a:sysClr val="windowText" lastClr="000000"/>
                          </a:solidFill>
                          <a:effectLst/>
                        </a:rPr>
                        <a:t>pr</a:t>
                      </a:r>
                      <a:r>
                        <a:rPr lang="es-CO" sz="1100" spc="-10" dirty="0">
                          <a:solidFill>
                            <a:sysClr val="windowText" lastClr="000000"/>
                          </a:solidFill>
                          <a:effectLst/>
                        </a:rPr>
                        <a:t>o</a:t>
                      </a:r>
                      <a:r>
                        <a:rPr lang="es-CO" sz="1100" dirty="0">
                          <a:solidFill>
                            <a:sysClr val="windowText" lastClr="000000"/>
                          </a:solidFill>
                          <a:effectLst/>
                        </a:rPr>
                        <a:t>ceso</a:t>
                      </a:r>
                      <a:r>
                        <a:rPr lang="es-CO" sz="1100" spc="5" dirty="0">
                          <a:solidFill>
                            <a:sysClr val="windowText" lastClr="000000"/>
                          </a:solidFill>
                          <a:effectLst/>
                        </a:rPr>
                        <a:t> </a:t>
                      </a:r>
                      <a:r>
                        <a:rPr lang="es-CO" sz="1100" dirty="0">
                          <a:solidFill>
                            <a:sysClr val="windowText" lastClr="000000"/>
                          </a:solidFill>
                          <a:effectLst/>
                        </a:rPr>
                        <a:t>a</a:t>
                      </a:r>
                      <a:r>
                        <a:rPr lang="es-CO" sz="1100" spc="-15" dirty="0">
                          <a:solidFill>
                            <a:sysClr val="windowText" lastClr="000000"/>
                          </a:solidFill>
                          <a:effectLst/>
                        </a:rPr>
                        <a:t>d</a:t>
                      </a:r>
                      <a:r>
                        <a:rPr lang="es-CO" sz="1100" spc="5" dirty="0">
                          <a:solidFill>
                            <a:sysClr val="windowText" lastClr="000000"/>
                          </a:solidFill>
                          <a:effectLst/>
                        </a:rPr>
                        <a:t>m</a:t>
                      </a:r>
                      <a:r>
                        <a:rPr lang="es-CO" sz="1100" spc="-5" dirty="0">
                          <a:solidFill>
                            <a:sysClr val="windowText" lastClr="000000"/>
                          </a:solidFill>
                          <a:effectLst/>
                        </a:rPr>
                        <a:t>i</a:t>
                      </a:r>
                      <a:r>
                        <a:rPr lang="es-CO" sz="1100" dirty="0">
                          <a:solidFill>
                            <a:sysClr val="windowText" lastClr="000000"/>
                          </a:solidFill>
                          <a:effectLst/>
                        </a:rPr>
                        <a:t>n</a:t>
                      </a:r>
                      <a:r>
                        <a:rPr lang="es-CO" sz="1100" spc="-5" dirty="0">
                          <a:solidFill>
                            <a:sysClr val="windowText" lastClr="000000"/>
                          </a:solidFill>
                          <a:effectLst/>
                        </a:rPr>
                        <a:t>i</a:t>
                      </a:r>
                      <a:r>
                        <a:rPr lang="es-CO" sz="1100" dirty="0">
                          <a:solidFill>
                            <a:sysClr val="windowText" lastClr="000000"/>
                          </a:solidFill>
                          <a:effectLst/>
                        </a:rPr>
                        <a:t>s</a:t>
                      </a:r>
                      <a:r>
                        <a:rPr lang="es-CO" sz="1100" spc="5" dirty="0">
                          <a:solidFill>
                            <a:sysClr val="windowText" lastClr="000000"/>
                          </a:solidFill>
                          <a:effectLst/>
                        </a:rPr>
                        <a:t>tr</a:t>
                      </a:r>
                      <a:r>
                        <a:rPr lang="es-CO" sz="1100" spc="-15" dirty="0">
                          <a:solidFill>
                            <a:sysClr val="windowText" lastClr="000000"/>
                          </a:solidFill>
                          <a:effectLst/>
                        </a:rPr>
                        <a:t>a</a:t>
                      </a:r>
                      <a:r>
                        <a:rPr lang="es-CO" sz="1100" spc="5" dirty="0">
                          <a:solidFill>
                            <a:sysClr val="windowText" lastClr="000000"/>
                          </a:solidFill>
                          <a:effectLst/>
                        </a:rPr>
                        <a:t>t</a:t>
                      </a:r>
                      <a:r>
                        <a:rPr lang="es-CO" sz="1100" spc="-5" dirty="0">
                          <a:solidFill>
                            <a:sysClr val="windowText" lastClr="000000"/>
                          </a:solidFill>
                          <a:effectLst/>
                        </a:rPr>
                        <a:t>i</a:t>
                      </a:r>
                      <a:r>
                        <a:rPr lang="es-CO" sz="1100" spc="-10" dirty="0">
                          <a:solidFill>
                            <a:sysClr val="windowText" lastClr="000000"/>
                          </a:solidFill>
                          <a:effectLst/>
                        </a:rPr>
                        <a:t>v</a:t>
                      </a:r>
                      <a:r>
                        <a:rPr lang="es-CO" sz="1100" dirty="0">
                          <a:solidFill>
                            <a:sysClr val="windowText" lastClr="000000"/>
                          </a:solidFill>
                          <a:effectLst/>
                        </a:rPr>
                        <a:t>o sanc</a:t>
                      </a:r>
                      <a:r>
                        <a:rPr lang="es-CO" sz="1100" spc="-5" dirty="0">
                          <a:solidFill>
                            <a:sysClr val="windowText" lastClr="000000"/>
                          </a:solidFill>
                          <a:effectLst/>
                        </a:rPr>
                        <a:t>i</a:t>
                      </a:r>
                      <a:r>
                        <a:rPr lang="es-CO" sz="1100" dirty="0">
                          <a:solidFill>
                            <a:sysClr val="windowText" lastClr="000000"/>
                          </a:solidFill>
                          <a:effectLst/>
                        </a:rPr>
                        <a:t>o</a:t>
                      </a:r>
                      <a:r>
                        <a:rPr lang="es-CO" sz="1100" spc="-5" dirty="0">
                          <a:solidFill>
                            <a:sysClr val="windowText" lastClr="000000"/>
                          </a:solidFill>
                          <a:effectLst/>
                        </a:rPr>
                        <a:t>n</a:t>
                      </a:r>
                      <a:r>
                        <a:rPr lang="es-CO" sz="1100" dirty="0">
                          <a:solidFill>
                            <a:sysClr val="windowText" lastClr="000000"/>
                          </a:solidFill>
                          <a:effectLst/>
                        </a:rPr>
                        <a:t>ato</a:t>
                      </a:r>
                      <a:r>
                        <a:rPr lang="es-CO" sz="1100" spc="5" dirty="0">
                          <a:solidFill>
                            <a:sysClr val="windowText" lastClr="000000"/>
                          </a:solidFill>
                          <a:effectLst/>
                        </a:rPr>
                        <a:t>r</a:t>
                      </a:r>
                      <a:r>
                        <a:rPr lang="es-CO" sz="1100" spc="-5" dirty="0">
                          <a:solidFill>
                            <a:sysClr val="windowText" lastClr="000000"/>
                          </a:solidFill>
                          <a:effectLst/>
                        </a:rPr>
                        <a:t>i</a:t>
                      </a:r>
                      <a:r>
                        <a:rPr lang="es-CO" sz="1100" dirty="0">
                          <a:solidFill>
                            <a:sysClr val="windowText" lastClr="000000"/>
                          </a:solidFill>
                          <a:effectLst/>
                        </a:rPr>
                        <a:t>o</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0" marR="732155" algn="ctr">
                        <a:lnSpc>
                          <a:spcPct val="107000"/>
                        </a:lnSpc>
                        <a:spcBef>
                          <a:spcPts val="65"/>
                        </a:spcBef>
                        <a:spcAft>
                          <a:spcPts val="800"/>
                        </a:spcAft>
                      </a:pPr>
                      <a:r>
                        <a:rPr lang="es-CO" sz="1100" dirty="0">
                          <a:solidFill>
                            <a:sysClr val="windowText" lastClr="000000"/>
                          </a:solidFill>
                          <a:effectLst/>
                        </a:rPr>
                        <a:t>1</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50944577"/>
              </p:ext>
            </p:extLst>
          </p:nvPr>
        </p:nvGraphicFramePr>
        <p:xfrm>
          <a:off x="533400" y="2133600"/>
          <a:ext cx="5715000" cy="708660"/>
        </p:xfrm>
        <a:graphic>
          <a:graphicData uri="http://schemas.openxmlformats.org/drawingml/2006/table">
            <a:tbl>
              <a:tblPr firstRow="1" firstCol="1" lastRow="1" lastCol="1" bandRow="1" bandCol="1">
                <a:tableStyleId>{5C22544A-7EE6-4342-B048-85BDC9FD1C3A}</a:tableStyleId>
              </a:tblPr>
              <a:tblGrid>
                <a:gridCol w="3733800"/>
                <a:gridCol w="1981200"/>
              </a:tblGrid>
              <a:tr h="228600">
                <a:tc>
                  <a:txBody>
                    <a:bodyPr/>
                    <a:lstStyle/>
                    <a:p>
                      <a:pPr marL="1587500" marR="1586230" algn="ctr">
                        <a:lnSpc>
                          <a:spcPct val="107000"/>
                        </a:lnSpc>
                        <a:spcBef>
                          <a:spcPts val="55"/>
                        </a:spcBef>
                        <a:spcAft>
                          <a:spcPts val="800"/>
                        </a:spcAft>
                      </a:pPr>
                      <a:r>
                        <a:rPr lang="es-CO" sz="1100" spc="-15" dirty="0">
                          <a:solidFill>
                            <a:sysClr val="windowText" lastClr="000000"/>
                          </a:solidFill>
                          <a:effectLst/>
                        </a:rPr>
                        <a:t>T</a:t>
                      </a:r>
                      <a:r>
                        <a:rPr lang="es-CO" sz="1100" spc="5" dirty="0">
                          <a:solidFill>
                            <a:sysClr val="windowText" lastClr="000000"/>
                          </a:solidFill>
                          <a:effectLst/>
                        </a:rPr>
                        <a:t>ít</a:t>
                      </a:r>
                      <a:r>
                        <a:rPr lang="es-CO" sz="1100" dirty="0">
                          <a:solidFill>
                            <a:sysClr val="windowText" lastClr="000000"/>
                          </a:solidFill>
                          <a:effectLst/>
                        </a:rPr>
                        <a:t>ulo</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70255" marR="770255" algn="ctr">
                        <a:lnSpc>
                          <a:spcPct val="107000"/>
                        </a:lnSpc>
                        <a:spcBef>
                          <a:spcPts val="55"/>
                        </a:spcBef>
                        <a:spcAft>
                          <a:spcPts val="800"/>
                        </a:spcAft>
                      </a:pPr>
                      <a:r>
                        <a:rPr lang="es-CO" sz="1050" spc="-5" dirty="0" smtClean="0">
                          <a:solidFill>
                            <a:sysClr val="windowText" lastClr="000000"/>
                          </a:solidFill>
                          <a:effectLst/>
                        </a:rPr>
                        <a:t>Cuantía</a:t>
                      </a:r>
                      <a:endParaRPr lang="es-CO" sz="105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33045">
                <a:tc>
                  <a:txBody>
                    <a:bodyPr/>
                    <a:lstStyle/>
                    <a:p>
                      <a:pPr marL="61595">
                        <a:lnSpc>
                          <a:spcPct val="107000"/>
                        </a:lnSpc>
                        <a:spcBef>
                          <a:spcPts val="55"/>
                        </a:spcBef>
                        <a:spcAft>
                          <a:spcPts val="800"/>
                        </a:spcAft>
                      </a:pPr>
                      <a:r>
                        <a:rPr lang="es-CO" sz="1100">
                          <a:solidFill>
                            <a:sysClr val="windowText" lastClr="000000"/>
                          </a:solidFill>
                          <a:effectLst/>
                        </a:rPr>
                        <a:t>F</a:t>
                      </a:r>
                      <a:r>
                        <a:rPr lang="es-CO" sz="1100" spc="-5">
                          <a:solidFill>
                            <a:sysClr val="windowText" lastClr="000000"/>
                          </a:solidFill>
                          <a:effectLst/>
                        </a:rPr>
                        <a:t>all</a:t>
                      </a:r>
                      <a:r>
                        <a:rPr lang="es-CO" sz="1100">
                          <a:solidFill>
                            <a:sysClr val="windowText" lastClr="000000"/>
                          </a:solidFill>
                          <a:effectLst/>
                        </a:rPr>
                        <a:t>o con</a:t>
                      </a:r>
                      <a:r>
                        <a:rPr lang="es-CO" sz="1100" spc="5">
                          <a:solidFill>
                            <a:sysClr val="windowText" lastClr="000000"/>
                          </a:solidFill>
                          <a:effectLst/>
                        </a:rPr>
                        <a:t> r</a:t>
                      </a:r>
                      <a:r>
                        <a:rPr lang="es-CO" sz="1100">
                          <a:solidFill>
                            <a:sysClr val="windowText" lastClr="000000"/>
                          </a:solidFill>
                          <a:effectLst/>
                        </a:rPr>
                        <a:t>es</a:t>
                      </a:r>
                      <a:r>
                        <a:rPr lang="es-CO" sz="1100" spc="-5">
                          <a:solidFill>
                            <a:sysClr val="windowText" lastClr="000000"/>
                          </a:solidFill>
                          <a:effectLst/>
                        </a:rPr>
                        <a:t>p</a:t>
                      </a:r>
                      <a:r>
                        <a:rPr lang="es-CO" sz="1100">
                          <a:solidFill>
                            <a:sysClr val="windowText" lastClr="000000"/>
                          </a:solidFill>
                          <a:effectLst/>
                        </a:rPr>
                        <a:t>o</a:t>
                      </a:r>
                      <a:r>
                        <a:rPr lang="es-CO" sz="1100" spc="-5">
                          <a:solidFill>
                            <a:sysClr val="windowText" lastClr="000000"/>
                          </a:solidFill>
                          <a:effectLst/>
                        </a:rPr>
                        <a:t>n</a:t>
                      </a:r>
                      <a:r>
                        <a:rPr lang="es-CO" sz="1100">
                          <a:solidFill>
                            <a:sysClr val="windowText" lastClr="000000"/>
                          </a:solidFill>
                          <a:effectLst/>
                        </a:rPr>
                        <a:t>sa</a:t>
                      </a:r>
                      <a:r>
                        <a:rPr lang="es-CO" sz="1100" spc="-5">
                          <a:solidFill>
                            <a:sysClr val="windowText" lastClr="000000"/>
                          </a:solidFill>
                          <a:effectLst/>
                        </a:rPr>
                        <a:t>bili</a:t>
                      </a:r>
                      <a:r>
                        <a:rPr lang="es-CO" sz="1100">
                          <a:solidFill>
                            <a:sysClr val="windowText" lastClr="000000"/>
                          </a:solidFill>
                          <a:effectLst/>
                        </a:rPr>
                        <a:t>d</a:t>
                      </a:r>
                      <a:r>
                        <a:rPr lang="es-CO" sz="1100" spc="-5">
                          <a:solidFill>
                            <a:sysClr val="windowText" lastClr="000000"/>
                          </a:solidFill>
                          <a:effectLst/>
                        </a:rPr>
                        <a:t>a</a:t>
                      </a:r>
                      <a:r>
                        <a:rPr lang="es-CO" sz="1100">
                          <a:solidFill>
                            <a:sysClr val="windowText" lastClr="000000"/>
                          </a:solidFill>
                          <a:effectLst/>
                        </a:rPr>
                        <a:t>d</a:t>
                      </a:r>
                      <a:r>
                        <a:rPr lang="es-CO" sz="1100" spc="-5">
                          <a:solidFill>
                            <a:sysClr val="windowText" lastClr="000000"/>
                          </a:solidFill>
                          <a:effectLst/>
                        </a:rPr>
                        <a:t> </a:t>
                      </a:r>
                      <a:r>
                        <a:rPr lang="es-CO" sz="1100" spc="15">
                          <a:solidFill>
                            <a:sysClr val="windowText" lastClr="000000"/>
                          </a:solidFill>
                          <a:effectLst/>
                        </a:rPr>
                        <a:t>f</a:t>
                      </a:r>
                      <a:r>
                        <a:rPr lang="es-CO" sz="1100" spc="-5">
                          <a:solidFill>
                            <a:sysClr val="windowText" lastClr="000000"/>
                          </a:solidFill>
                          <a:effectLst/>
                        </a:rPr>
                        <a:t>i</a:t>
                      </a:r>
                      <a:r>
                        <a:rPr lang="es-CO" sz="1100">
                          <a:solidFill>
                            <a:sysClr val="windowText" lastClr="000000"/>
                          </a:solidFill>
                          <a:effectLst/>
                        </a:rPr>
                        <a:t>scal</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02615">
                        <a:lnSpc>
                          <a:spcPct val="107000"/>
                        </a:lnSpc>
                        <a:spcBef>
                          <a:spcPts val="55"/>
                        </a:spcBef>
                        <a:spcAft>
                          <a:spcPts val="800"/>
                        </a:spcAft>
                      </a:pPr>
                      <a:r>
                        <a:rPr lang="es-CO" sz="1100">
                          <a:solidFill>
                            <a:sysClr val="windowText" lastClr="000000"/>
                          </a:solidFill>
                          <a:effectLst/>
                        </a:rPr>
                        <a:t>$ 137.23</a:t>
                      </a:r>
                      <a:r>
                        <a:rPr lang="es-CO" sz="1100" spc="-15">
                          <a:solidFill>
                            <a:sysClr val="windowText" lastClr="000000"/>
                          </a:solidFill>
                          <a:effectLst/>
                        </a:rPr>
                        <a:t>8</a:t>
                      </a:r>
                      <a:r>
                        <a:rPr lang="es-CO" sz="1100" spc="5">
                          <a:solidFill>
                            <a:sysClr val="windowText" lastClr="000000"/>
                          </a:solidFill>
                          <a:effectLst/>
                        </a:rPr>
                        <a:t>.</a:t>
                      </a:r>
                      <a:r>
                        <a:rPr lang="es-CO" sz="1100">
                          <a:solidFill>
                            <a:sysClr val="windowText" lastClr="000000"/>
                          </a:solidFill>
                          <a:effectLst/>
                        </a:rPr>
                        <a:t>4</a:t>
                      </a:r>
                      <a:r>
                        <a:rPr lang="es-CO" sz="1100" spc="-5">
                          <a:solidFill>
                            <a:sysClr val="windowText" lastClr="000000"/>
                          </a:solidFill>
                          <a:effectLst/>
                        </a:rPr>
                        <a:t>1</a:t>
                      </a:r>
                      <a:r>
                        <a:rPr lang="es-CO" sz="1100">
                          <a:solidFill>
                            <a:sysClr val="windowText" lastClr="000000"/>
                          </a:solidFill>
                          <a:effectLst/>
                        </a:rPr>
                        <a:t>3</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015">
                <a:tc>
                  <a:txBody>
                    <a:bodyPr/>
                    <a:lstStyle/>
                    <a:p>
                      <a:pPr marL="61595">
                        <a:lnSpc>
                          <a:spcPct val="107000"/>
                        </a:lnSpc>
                        <a:spcBef>
                          <a:spcPts val="65"/>
                        </a:spcBef>
                        <a:spcAft>
                          <a:spcPts val="800"/>
                        </a:spcAft>
                      </a:pPr>
                      <a:r>
                        <a:rPr lang="es-CO" sz="1100">
                          <a:solidFill>
                            <a:sysClr val="windowText" lastClr="000000"/>
                          </a:solidFill>
                          <a:effectLst/>
                        </a:rPr>
                        <a:t>F</a:t>
                      </a:r>
                      <a:r>
                        <a:rPr lang="es-CO" sz="1100" spc="-5">
                          <a:solidFill>
                            <a:sysClr val="windowText" lastClr="000000"/>
                          </a:solidFill>
                          <a:effectLst/>
                        </a:rPr>
                        <a:t>all</a:t>
                      </a:r>
                      <a:r>
                        <a:rPr lang="es-CO" sz="1100">
                          <a:solidFill>
                            <a:sysClr val="windowText" lastClr="000000"/>
                          </a:solidFill>
                          <a:effectLst/>
                        </a:rPr>
                        <a:t>o ad</a:t>
                      </a:r>
                      <a:r>
                        <a:rPr lang="es-CO" sz="1100" spc="5">
                          <a:solidFill>
                            <a:sysClr val="windowText" lastClr="000000"/>
                          </a:solidFill>
                          <a:effectLst/>
                        </a:rPr>
                        <a:t>m</a:t>
                      </a:r>
                      <a:r>
                        <a:rPr lang="es-CO" sz="1100" spc="-5">
                          <a:solidFill>
                            <a:sysClr val="windowText" lastClr="000000"/>
                          </a:solidFill>
                          <a:effectLst/>
                        </a:rPr>
                        <a:t>i</a:t>
                      </a:r>
                      <a:r>
                        <a:rPr lang="es-CO" sz="1100">
                          <a:solidFill>
                            <a:sysClr val="windowText" lastClr="000000"/>
                          </a:solidFill>
                          <a:effectLst/>
                        </a:rPr>
                        <a:t>n</a:t>
                      </a:r>
                      <a:r>
                        <a:rPr lang="es-CO" sz="1100" spc="-5">
                          <a:solidFill>
                            <a:sysClr val="windowText" lastClr="000000"/>
                          </a:solidFill>
                          <a:effectLst/>
                        </a:rPr>
                        <a:t>i</a:t>
                      </a:r>
                      <a:r>
                        <a:rPr lang="es-CO" sz="1100">
                          <a:solidFill>
                            <a:sysClr val="windowText" lastClr="000000"/>
                          </a:solidFill>
                          <a:effectLst/>
                        </a:rPr>
                        <a:t>s</a:t>
                      </a:r>
                      <a:r>
                        <a:rPr lang="es-CO" sz="1100" spc="5">
                          <a:solidFill>
                            <a:sysClr val="windowText" lastClr="000000"/>
                          </a:solidFill>
                          <a:effectLst/>
                        </a:rPr>
                        <a:t>tr</a:t>
                      </a:r>
                      <a:r>
                        <a:rPr lang="es-CO" sz="1100">
                          <a:solidFill>
                            <a:sysClr val="windowText" lastClr="000000"/>
                          </a:solidFill>
                          <a:effectLst/>
                        </a:rPr>
                        <a:t>ati</a:t>
                      </a:r>
                      <a:r>
                        <a:rPr lang="es-CO" sz="1100" spc="-15">
                          <a:solidFill>
                            <a:sysClr val="windowText" lastClr="000000"/>
                          </a:solidFill>
                          <a:effectLst/>
                        </a:rPr>
                        <a:t>v</a:t>
                      </a:r>
                      <a:r>
                        <a:rPr lang="es-CO" sz="1100">
                          <a:solidFill>
                            <a:sysClr val="windowText" lastClr="000000"/>
                          </a:solidFill>
                          <a:effectLst/>
                        </a:rPr>
                        <a:t>o san</a:t>
                      </a:r>
                      <a:r>
                        <a:rPr lang="es-CO" sz="1100" spc="-10">
                          <a:solidFill>
                            <a:sysClr val="windowText" lastClr="000000"/>
                          </a:solidFill>
                          <a:effectLst/>
                        </a:rPr>
                        <a:t>c</a:t>
                      </a:r>
                      <a:r>
                        <a:rPr lang="es-CO" sz="1100" spc="-5">
                          <a:solidFill>
                            <a:sysClr val="windowText" lastClr="000000"/>
                          </a:solidFill>
                          <a:effectLst/>
                        </a:rPr>
                        <a:t>i</a:t>
                      </a:r>
                      <a:r>
                        <a:rPr lang="es-CO" sz="1100">
                          <a:solidFill>
                            <a:sysClr val="windowText" lastClr="000000"/>
                          </a:solidFill>
                          <a:effectLst/>
                        </a:rPr>
                        <a:t>o</a:t>
                      </a:r>
                      <a:r>
                        <a:rPr lang="es-CO" sz="1100" spc="-5">
                          <a:solidFill>
                            <a:sysClr val="windowText" lastClr="000000"/>
                          </a:solidFill>
                          <a:effectLst/>
                        </a:rPr>
                        <a:t>n</a:t>
                      </a:r>
                      <a:r>
                        <a:rPr lang="es-CO" sz="1100">
                          <a:solidFill>
                            <a:sysClr val="windowText" lastClr="000000"/>
                          </a:solidFill>
                          <a:effectLst/>
                        </a:rPr>
                        <a:t>ato</a:t>
                      </a:r>
                      <a:r>
                        <a:rPr lang="es-CO" sz="1100" spc="5">
                          <a:solidFill>
                            <a:sysClr val="windowText" lastClr="000000"/>
                          </a:solidFill>
                          <a:effectLst/>
                        </a:rPr>
                        <a:t>r</a:t>
                      </a:r>
                      <a:r>
                        <a:rPr lang="es-CO" sz="1100" spc="-5">
                          <a:solidFill>
                            <a:sysClr val="windowText" lastClr="000000"/>
                          </a:solidFill>
                          <a:effectLst/>
                        </a:rPr>
                        <a:t>i</a:t>
                      </a:r>
                      <a:r>
                        <a:rPr lang="es-CO" sz="1100">
                          <a:solidFill>
                            <a:sysClr val="windowText" lastClr="000000"/>
                          </a:solidFill>
                          <a:effectLst/>
                        </a:rPr>
                        <a:t>o</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02615">
                        <a:lnSpc>
                          <a:spcPct val="107000"/>
                        </a:lnSpc>
                        <a:spcBef>
                          <a:spcPts val="65"/>
                        </a:spcBef>
                        <a:spcAft>
                          <a:spcPts val="800"/>
                        </a:spcAft>
                      </a:pPr>
                      <a:r>
                        <a:rPr lang="es-CO" sz="1100" dirty="0">
                          <a:solidFill>
                            <a:sysClr val="windowText" lastClr="000000"/>
                          </a:solidFill>
                          <a:effectLst/>
                        </a:rPr>
                        <a:t>$    </a:t>
                      </a:r>
                      <a:r>
                        <a:rPr lang="es-CO" sz="1100" spc="10" dirty="0">
                          <a:solidFill>
                            <a:sysClr val="windowText" lastClr="000000"/>
                          </a:solidFill>
                          <a:effectLst/>
                        </a:rPr>
                        <a:t> </a:t>
                      </a:r>
                      <a:r>
                        <a:rPr lang="es-CO" sz="1100" dirty="0">
                          <a:solidFill>
                            <a:sysClr val="windowText" lastClr="000000"/>
                          </a:solidFill>
                          <a:effectLst/>
                        </a:rPr>
                        <a:t>2.46</a:t>
                      </a:r>
                      <a:r>
                        <a:rPr lang="es-CO" sz="1100" spc="-15" dirty="0">
                          <a:solidFill>
                            <a:sysClr val="windowText" lastClr="000000"/>
                          </a:solidFill>
                          <a:effectLst/>
                        </a:rPr>
                        <a:t>6</a:t>
                      </a:r>
                      <a:r>
                        <a:rPr lang="es-CO" sz="1100" spc="5" dirty="0">
                          <a:solidFill>
                            <a:sysClr val="windowText" lastClr="000000"/>
                          </a:solidFill>
                          <a:effectLst/>
                        </a:rPr>
                        <a:t>.</a:t>
                      </a:r>
                      <a:r>
                        <a:rPr lang="es-CO" sz="1100" dirty="0">
                          <a:solidFill>
                            <a:sysClr val="windowText" lastClr="000000"/>
                          </a:solidFill>
                          <a:effectLst/>
                        </a:rPr>
                        <a:t>6</a:t>
                      </a:r>
                      <a:r>
                        <a:rPr lang="es-CO" sz="1100" spc="-5" dirty="0">
                          <a:solidFill>
                            <a:sysClr val="windowText" lastClr="000000"/>
                          </a:solidFill>
                          <a:effectLst/>
                        </a:rPr>
                        <a:t>5</a:t>
                      </a:r>
                      <a:r>
                        <a:rPr lang="es-CO" sz="1100" dirty="0">
                          <a:solidFill>
                            <a:sysClr val="windowText" lastClr="000000"/>
                          </a:solidFill>
                          <a:effectLst/>
                        </a:rPr>
                        <a:t>7</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18503842"/>
              </p:ext>
            </p:extLst>
          </p:nvPr>
        </p:nvGraphicFramePr>
        <p:xfrm>
          <a:off x="533400" y="2971800"/>
          <a:ext cx="5720715" cy="1289685"/>
        </p:xfrm>
        <a:graphic>
          <a:graphicData uri="http://schemas.openxmlformats.org/drawingml/2006/table">
            <a:tbl>
              <a:tblPr firstRow="1" firstCol="1" lastRow="1" lastCol="1" bandRow="1" bandCol="1">
                <a:tableStyleId>{5C22544A-7EE6-4342-B048-85BDC9FD1C3A}</a:tableStyleId>
              </a:tblPr>
              <a:tblGrid>
                <a:gridCol w="894715"/>
                <a:gridCol w="3115945"/>
                <a:gridCol w="1710055"/>
              </a:tblGrid>
              <a:tr h="220980">
                <a:tc>
                  <a:txBody>
                    <a:bodyPr/>
                    <a:lstStyle/>
                    <a:p>
                      <a:pPr marL="125730">
                        <a:lnSpc>
                          <a:spcPct val="107000"/>
                        </a:lnSpc>
                        <a:spcBef>
                          <a:spcPts val="55"/>
                        </a:spcBef>
                        <a:spcAft>
                          <a:spcPts val="800"/>
                        </a:spcAft>
                      </a:pPr>
                      <a:r>
                        <a:rPr lang="es-CO" sz="1100" spc="-5" dirty="0">
                          <a:solidFill>
                            <a:sysClr val="windowText" lastClr="000000"/>
                          </a:solidFill>
                          <a:effectLst/>
                        </a:rPr>
                        <a:t>R</a:t>
                      </a:r>
                      <a:r>
                        <a:rPr lang="es-CO" sz="1100" dirty="0">
                          <a:solidFill>
                            <a:sysClr val="windowText" lastClr="000000"/>
                          </a:solidFill>
                          <a:effectLst/>
                        </a:rPr>
                        <a:t>a</a:t>
                      </a:r>
                      <a:r>
                        <a:rPr lang="es-CO" sz="1100" spc="-5" dirty="0">
                          <a:solidFill>
                            <a:sysClr val="windowText" lastClr="000000"/>
                          </a:solidFill>
                          <a:effectLst/>
                        </a:rPr>
                        <a:t>d</a:t>
                      </a:r>
                      <a:r>
                        <a:rPr lang="es-CO" sz="1100" spc="5" dirty="0">
                          <a:solidFill>
                            <a:sysClr val="windowText" lastClr="000000"/>
                          </a:solidFill>
                          <a:effectLst/>
                        </a:rPr>
                        <a:t>i</a:t>
                      </a:r>
                      <a:r>
                        <a:rPr lang="es-CO" sz="1100" dirty="0">
                          <a:solidFill>
                            <a:sysClr val="windowText" lastClr="000000"/>
                          </a:solidFill>
                          <a:effectLst/>
                        </a:rPr>
                        <a:t>c</a:t>
                      </a:r>
                      <a:r>
                        <a:rPr lang="es-CO" sz="1100" spc="-5" dirty="0">
                          <a:solidFill>
                            <a:sysClr val="windowText" lastClr="000000"/>
                          </a:solidFill>
                          <a:effectLst/>
                        </a:rPr>
                        <a:t>a</a:t>
                      </a:r>
                      <a:r>
                        <a:rPr lang="es-CO" sz="1100" dirty="0">
                          <a:solidFill>
                            <a:sysClr val="windowText" lastClr="000000"/>
                          </a:solidFill>
                          <a:effectLst/>
                        </a:rPr>
                        <a:t>do</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1271905" marR="1270000" algn="ctr">
                        <a:lnSpc>
                          <a:spcPct val="107000"/>
                        </a:lnSpc>
                        <a:spcBef>
                          <a:spcPts val="55"/>
                        </a:spcBef>
                        <a:spcAft>
                          <a:spcPts val="800"/>
                        </a:spcAft>
                      </a:pPr>
                      <a:r>
                        <a:rPr lang="es-CO" sz="1100" spc="-5" dirty="0">
                          <a:solidFill>
                            <a:sysClr val="windowText" lastClr="000000"/>
                          </a:solidFill>
                          <a:effectLst/>
                        </a:rPr>
                        <a:t>E</a:t>
                      </a:r>
                      <a:r>
                        <a:rPr lang="es-CO" sz="1100" dirty="0">
                          <a:solidFill>
                            <a:sysClr val="windowText" lastClr="000000"/>
                          </a:solidFill>
                          <a:effectLst/>
                        </a:rPr>
                        <a:t>nt</a:t>
                      </a:r>
                      <a:r>
                        <a:rPr lang="es-CO" sz="1100" spc="5" dirty="0">
                          <a:solidFill>
                            <a:sysClr val="windowText" lastClr="000000"/>
                          </a:solidFill>
                          <a:effectLst/>
                        </a:rPr>
                        <a:t>i</a:t>
                      </a:r>
                      <a:r>
                        <a:rPr lang="es-CO" sz="1100" dirty="0">
                          <a:solidFill>
                            <a:sysClr val="windowText" lastClr="000000"/>
                          </a:solidFill>
                          <a:effectLst/>
                        </a:rPr>
                        <a:t>d</a:t>
                      </a:r>
                      <a:r>
                        <a:rPr lang="es-CO" sz="1100" spc="-5" dirty="0">
                          <a:solidFill>
                            <a:sysClr val="windowText" lastClr="000000"/>
                          </a:solidFill>
                          <a:effectLst/>
                        </a:rPr>
                        <a:t>a</a:t>
                      </a:r>
                      <a:r>
                        <a:rPr lang="es-CO" sz="1100" dirty="0">
                          <a:solidFill>
                            <a:sysClr val="windowText" lastClr="000000"/>
                          </a:solidFill>
                          <a:effectLst/>
                        </a:rPr>
                        <a:t>d</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568960" marR="567690" algn="ctr">
                        <a:lnSpc>
                          <a:spcPct val="107000"/>
                        </a:lnSpc>
                        <a:spcBef>
                          <a:spcPts val="55"/>
                        </a:spcBef>
                        <a:spcAft>
                          <a:spcPts val="800"/>
                        </a:spcAft>
                      </a:pPr>
                      <a:r>
                        <a:rPr lang="es-CO" sz="1100" spc="-5" dirty="0">
                          <a:solidFill>
                            <a:sysClr val="windowText" lastClr="000000"/>
                          </a:solidFill>
                          <a:effectLst/>
                        </a:rPr>
                        <a:t>C</a:t>
                      </a:r>
                      <a:r>
                        <a:rPr lang="es-CO" sz="1100" dirty="0">
                          <a:solidFill>
                            <a:sysClr val="windowText" lastClr="000000"/>
                          </a:solidFill>
                          <a:effectLst/>
                        </a:rPr>
                        <a:t>u</a:t>
                      </a:r>
                      <a:r>
                        <a:rPr lang="es-CO" sz="1100" spc="-5" dirty="0">
                          <a:solidFill>
                            <a:sysClr val="windowText" lastClr="000000"/>
                          </a:solidFill>
                          <a:effectLst/>
                        </a:rPr>
                        <a:t>a</a:t>
                      </a:r>
                      <a:r>
                        <a:rPr lang="es-CO" sz="1100" dirty="0">
                          <a:solidFill>
                            <a:sysClr val="windowText" lastClr="000000"/>
                          </a:solidFill>
                          <a:effectLst/>
                        </a:rPr>
                        <a:t>nt</a:t>
                      </a:r>
                      <a:r>
                        <a:rPr lang="es-CO" sz="1100" spc="5" dirty="0">
                          <a:solidFill>
                            <a:sysClr val="windowText" lastClr="000000"/>
                          </a:solidFill>
                          <a:effectLst/>
                        </a:rPr>
                        <a:t>í</a:t>
                      </a:r>
                      <a:r>
                        <a:rPr lang="es-CO" sz="1100" dirty="0">
                          <a:solidFill>
                            <a:sysClr val="windowText" lastClr="000000"/>
                          </a:solidFill>
                          <a:effectLst/>
                        </a:rPr>
                        <a:t>a</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08915">
                <a:tc>
                  <a:txBody>
                    <a:bodyPr/>
                    <a:lstStyle/>
                    <a:p>
                      <a:pPr marL="261620">
                        <a:lnSpc>
                          <a:spcPct val="107000"/>
                        </a:lnSpc>
                        <a:spcBef>
                          <a:spcPts val="55"/>
                        </a:spcBef>
                        <a:spcAft>
                          <a:spcPts val="800"/>
                        </a:spcAft>
                      </a:pPr>
                      <a:r>
                        <a:rPr lang="es-CO" sz="1100">
                          <a:solidFill>
                            <a:sysClr val="windowText" lastClr="000000"/>
                          </a:solidFill>
                          <a:effectLst/>
                        </a:rPr>
                        <a:t>02</a:t>
                      </a:r>
                      <a:r>
                        <a:rPr lang="es-CO" sz="1100" spc="5">
                          <a:solidFill>
                            <a:sysClr val="windowText" lastClr="000000"/>
                          </a:solidFill>
                          <a:effectLst/>
                        </a:rPr>
                        <a:t>-</a:t>
                      </a:r>
                      <a:r>
                        <a:rPr lang="es-CO" sz="1100">
                          <a:solidFill>
                            <a:sysClr val="windowText" lastClr="000000"/>
                          </a:solidFill>
                          <a:effectLst/>
                        </a:rPr>
                        <a:t>12</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74065">
                        <a:lnSpc>
                          <a:spcPct val="107000"/>
                        </a:lnSpc>
                        <a:spcBef>
                          <a:spcPts val="55"/>
                        </a:spcBef>
                        <a:spcAft>
                          <a:spcPts val="800"/>
                        </a:spcAft>
                      </a:pPr>
                      <a:r>
                        <a:rPr lang="es-CO" sz="1100" spc="5" dirty="0">
                          <a:solidFill>
                            <a:sysClr val="windowText" lastClr="000000"/>
                          </a:solidFill>
                          <a:effectLst/>
                        </a:rPr>
                        <a:t>G</a:t>
                      </a:r>
                      <a:r>
                        <a:rPr lang="es-CO" sz="1100" dirty="0">
                          <a:solidFill>
                            <a:sysClr val="windowText" lastClr="000000"/>
                          </a:solidFill>
                          <a:effectLst/>
                        </a:rPr>
                        <a:t>o</a:t>
                      </a:r>
                      <a:r>
                        <a:rPr lang="es-CO" sz="1100" spc="-5" dirty="0">
                          <a:solidFill>
                            <a:sysClr val="windowText" lastClr="000000"/>
                          </a:solidFill>
                          <a:effectLst/>
                        </a:rPr>
                        <a:t>b</a:t>
                      </a:r>
                      <a:r>
                        <a:rPr lang="es-CO" sz="1100" dirty="0">
                          <a:solidFill>
                            <a:sysClr val="windowText" lastClr="000000"/>
                          </a:solidFill>
                          <a:effectLst/>
                        </a:rPr>
                        <a:t>ernac</a:t>
                      </a:r>
                      <a:r>
                        <a:rPr lang="es-CO" sz="1100" spc="-5" dirty="0">
                          <a:solidFill>
                            <a:sysClr val="windowText" lastClr="000000"/>
                          </a:solidFill>
                          <a:effectLst/>
                        </a:rPr>
                        <a:t>i</a:t>
                      </a:r>
                      <a:r>
                        <a:rPr lang="es-CO" sz="1100" dirty="0">
                          <a:solidFill>
                            <a:sysClr val="windowText" lastClr="000000"/>
                          </a:solidFill>
                          <a:effectLst/>
                        </a:rPr>
                        <a:t>ón</a:t>
                      </a:r>
                      <a:r>
                        <a:rPr lang="es-CO" sz="1100" spc="-10" dirty="0">
                          <a:solidFill>
                            <a:sysClr val="windowText" lastClr="000000"/>
                          </a:solidFill>
                          <a:effectLst/>
                        </a:rPr>
                        <a:t> </a:t>
                      </a:r>
                      <a:r>
                        <a:rPr lang="es-CO" sz="1100" dirty="0">
                          <a:solidFill>
                            <a:sysClr val="windowText" lastClr="000000"/>
                          </a:solidFill>
                          <a:effectLst/>
                        </a:rPr>
                        <a:t>d</a:t>
                      </a:r>
                      <a:r>
                        <a:rPr lang="es-CO" sz="1100" spc="-5" dirty="0">
                          <a:solidFill>
                            <a:sysClr val="windowText" lastClr="000000"/>
                          </a:solidFill>
                          <a:effectLst/>
                        </a:rPr>
                        <a:t>e</a:t>
                      </a:r>
                      <a:r>
                        <a:rPr lang="es-CO" sz="1100" dirty="0">
                          <a:solidFill>
                            <a:sysClr val="windowText" lastClr="000000"/>
                          </a:solidFill>
                          <a:effectLst/>
                        </a:rPr>
                        <a:t>l </a:t>
                      </a:r>
                      <a:r>
                        <a:rPr lang="es-CO" sz="1100" spc="-5" dirty="0">
                          <a:solidFill>
                            <a:sysClr val="windowText" lastClr="000000"/>
                          </a:solidFill>
                          <a:effectLst/>
                        </a:rPr>
                        <a:t>Q</a:t>
                      </a:r>
                      <a:r>
                        <a:rPr lang="es-CO" sz="1100" dirty="0">
                          <a:solidFill>
                            <a:sysClr val="windowText" lastClr="000000"/>
                          </a:solidFill>
                          <a:effectLst/>
                        </a:rPr>
                        <a:t>u</a:t>
                      </a:r>
                      <a:r>
                        <a:rPr lang="es-CO" sz="1100" spc="-5" dirty="0">
                          <a:solidFill>
                            <a:sysClr val="windowText" lastClr="000000"/>
                          </a:solidFill>
                          <a:effectLst/>
                        </a:rPr>
                        <a:t>i</a:t>
                      </a:r>
                      <a:r>
                        <a:rPr lang="es-CO" sz="1100" dirty="0">
                          <a:solidFill>
                            <a:sysClr val="windowText" lastClr="000000"/>
                          </a:solidFill>
                          <a:effectLst/>
                        </a:rPr>
                        <a:t>n</a:t>
                      </a:r>
                      <a:r>
                        <a:rPr lang="es-CO" sz="1100" spc="-5" dirty="0">
                          <a:solidFill>
                            <a:sysClr val="windowText" lastClr="000000"/>
                          </a:solidFill>
                          <a:effectLst/>
                        </a:rPr>
                        <a:t>d</a:t>
                      </a:r>
                      <a:r>
                        <a:rPr lang="es-CO" sz="1100" spc="-20" dirty="0">
                          <a:solidFill>
                            <a:sysClr val="windowText" lastClr="000000"/>
                          </a:solidFill>
                          <a:effectLst/>
                        </a:rPr>
                        <a:t>í</a:t>
                      </a:r>
                      <a:r>
                        <a:rPr lang="es-CO" sz="1100" dirty="0">
                          <a:solidFill>
                            <a:sysClr val="windowText" lastClr="000000"/>
                          </a:solidFill>
                          <a:effectLst/>
                        </a:rPr>
                        <a:t>o</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9740">
                        <a:lnSpc>
                          <a:spcPct val="107000"/>
                        </a:lnSpc>
                        <a:spcBef>
                          <a:spcPts val="55"/>
                        </a:spcBef>
                        <a:spcAft>
                          <a:spcPts val="800"/>
                        </a:spcAft>
                      </a:pPr>
                      <a:r>
                        <a:rPr lang="es-CO" sz="1100" dirty="0">
                          <a:solidFill>
                            <a:sysClr val="windowText" lastClr="000000"/>
                          </a:solidFill>
                          <a:effectLst/>
                        </a:rPr>
                        <a:t>$ </a:t>
                      </a:r>
                      <a:r>
                        <a:rPr lang="es-CO" sz="1100" spc="10" dirty="0">
                          <a:solidFill>
                            <a:sysClr val="windowText" lastClr="000000"/>
                          </a:solidFill>
                          <a:effectLst/>
                        </a:rPr>
                        <a:t> </a:t>
                      </a:r>
                      <a:r>
                        <a:rPr lang="es-CO" sz="1100" spc="-15" dirty="0">
                          <a:solidFill>
                            <a:sysClr val="windowText" lastClr="000000"/>
                          </a:solidFill>
                          <a:effectLst/>
                        </a:rPr>
                        <a:t>7</a:t>
                      </a:r>
                      <a:r>
                        <a:rPr lang="es-CO" sz="1100" spc="5" dirty="0">
                          <a:solidFill>
                            <a:sysClr val="windowText" lastClr="000000"/>
                          </a:solidFill>
                          <a:effectLst/>
                        </a:rPr>
                        <a:t>.</a:t>
                      </a:r>
                      <a:r>
                        <a:rPr lang="es-CO" sz="1100" dirty="0">
                          <a:solidFill>
                            <a:sysClr val="windowText" lastClr="000000"/>
                          </a:solidFill>
                          <a:effectLst/>
                        </a:rPr>
                        <a:t>4</a:t>
                      </a:r>
                      <a:r>
                        <a:rPr lang="es-CO" sz="1100" spc="-5" dirty="0">
                          <a:solidFill>
                            <a:sysClr val="windowText" lastClr="000000"/>
                          </a:solidFill>
                          <a:effectLst/>
                        </a:rPr>
                        <a:t>4</a:t>
                      </a:r>
                      <a:r>
                        <a:rPr lang="es-CO" sz="1100" dirty="0">
                          <a:solidFill>
                            <a:sysClr val="windowText" lastClr="000000"/>
                          </a:solidFill>
                          <a:effectLst/>
                        </a:rPr>
                        <a:t>1.277</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185">
                <a:tc>
                  <a:txBody>
                    <a:bodyPr/>
                    <a:lstStyle/>
                    <a:p>
                      <a:pPr marL="261620">
                        <a:lnSpc>
                          <a:spcPct val="107000"/>
                        </a:lnSpc>
                        <a:spcBef>
                          <a:spcPts val="65"/>
                        </a:spcBef>
                        <a:spcAft>
                          <a:spcPts val="800"/>
                        </a:spcAft>
                      </a:pPr>
                      <a:r>
                        <a:rPr lang="es-CO" sz="1100">
                          <a:solidFill>
                            <a:sysClr val="windowText" lastClr="000000"/>
                          </a:solidFill>
                          <a:effectLst/>
                        </a:rPr>
                        <a:t>02</a:t>
                      </a:r>
                      <a:r>
                        <a:rPr lang="es-CO" sz="1100" spc="5">
                          <a:solidFill>
                            <a:sysClr val="windowText" lastClr="000000"/>
                          </a:solidFill>
                          <a:effectLst/>
                        </a:rPr>
                        <a:t>-</a:t>
                      </a:r>
                      <a:r>
                        <a:rPr lang="es-CO" sz="1100">
                          <a:solidFill>
                            <a:sysClr val="windowText" lastClr="000000"/>
                          </a:solidFill>
                          <a:effectLst/>
                        </a:rPr>
                        <a:t>16</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94080">
                        <a:lnSpc>
                          <a:spcPct val="107000"/>
                        </a:lnSpc>
                        <a:spcBef>
                          <a:spcPts val="65"/>
                        </a:spcBef>
                        <a:spcAft>
                          <a:spcPts val="800"/>
                        </a:spcAft>
                      </a:pPr>
                      <a:r>
                        <a:rPr lang="es-CO" sz="1100" spc="-20">
                          <a:solidFill>
                            <a:sysClr val="windowText" lastClr="000000"/>
                          </a:solidFill>
                          <a:effectLst/>
                        </a:rPr>
                        <a:t>M</a:t>
                      </a:r>
                      <a:r>
                        <a:rPr lang="es-CO" sz="1100">
                          <a:solidFill>
                            <a:sysClr val="windowText" lastClr="000000"/>
                          </a:solidFill>
                          <a:effectLst/>
                        </a:rPr>
                        <a:t>u</a:t>
                      </a:r>
                      <a:r>
                        <a:rPr lang="es-CO" sz="1100" spc="10">
                          <a:solidFill>
                            <a:sysClr val="windowText" lastClr="000000"/>
                          </a:solidFill>
                          <a:effectLst/>
                        </a:rPr>
                        <a:t>n</a:t>
                      </a:r>
                      <a:r>
                        <a:rPr lang="es-CO" sz="1100" spc="-5">
                          <a:solidFill>
                            <a:sysClr val="windowText" lastClr="000000"/>
                          </a:solidFill>
                          <a:effectLst/>
                        </a:rPr>
                        <a:t>i</a:t>
                      </a:r>
                      <a:r>
                        <a:rPr lang="es-CO" sz="1100">
                          <a:solidFill>
                            <a:sysClr val="windowText" lastClr="000000"/>
                          </a:solidFill>
                          <a:effectLst/>
                        </a:rPr>
                        <a:t>c</a:t>
                      </a:r>
                      <a:r>
                        <a:rPr lang="es-CO" sz="1100" spc="-5">
                          <a:solidFill>
                            <a:sysClr val="windowText" lastClr="000000"/>
                          </a:solidFill>
                          <a:effectLst/>
                        </a:rPr>
                        <a:t>i</a:t>
                      </a:r>
                      <a:r>
                        <a:rPr lang="es-CO" sz="1100">
                          <a:solidFill>
                            <a:sysClr val="windowText" lastClr="000000"/>
                          </a:solidFill>
                          <a:effectLst/>
                        </a:rPr>
                        <a:t>p</a:t>
                      </a:r>
                      <a:r>
                        <a:rPr lang="es-CO" sz="1100" spc="-5">
                          <a:solidFill>
                            <a:sysClr val="windowText" lastClr="000000"/>
                          </a:solidFill>
                          <a:effectLst/>
                        </a:rPr>
                        <a:t>i</a:t>
                      </a:r>
                      <a:r>
                        <a:rPr lang="es-CO" sz="1100">
                          <a:solidFill>
                            <a:sysClr val="windowText" lastClr="000000"/>
                          </a:solidFill>
                          <a:effectLst/>
                        </a:rPr>
                        <a:t>o de</a:t>
                      </a:r>
                      <a:r>
                        <a:rPr lang="es-CO" sz="1100" spc="5">
                          <a:solidFill>
                            <a:sysClr val="windowText" lastClr="000000"/>
                          </a:solidFill>
                          <a:effectLst/>
                        </a:rPr>
                        <a:t> </a:t>
                      </a:r>
                      <a:r>
                        <a:rPr lang="es-CO" sz="1100">
                          <a:solidFill>
                            <a:sysClr val="windowText" lastClr="000000"/>
                          </a:solidFill>
                          <a:effectLst/>
                        </a:rPr>
                        <a:t>F</a:t>
                      </a:r>
                      <a:r>
                        <a:rPr lang="es-CO" sz="1100" spc="-10">
                          <a:solidFill>
                            <a:sysClr val="windowText" lastClr="000000"/>
                          </a:solidFill>
                          <a:effectLst/>
                        </a:rPr>
                        <a:t>i</a:t>
                      </a:r>
                      <a:r>
                        <a:rPr lang="es-CO" sz="1100" spc="-5">
                          <a:solidFill>
                            <a:sysClr val="windowText" lastClr="000000"/>
                          </a:solidFill>
                          <a:effectLst/>
                        </a:rPr>
                        <a:t>l</a:t>
                      </a:r>
                      <a:r>
                        <a:rPr lang="es-CO" sz="1100">
                          <a:solidFill>
                            <a:sysClr val="windowText" lastClr="000000"/>
                          </a:solidFill>
                          <a:effectLst/>
                        </a:rPr>
                        <a:t>a</a:t>
                      </a:r>
                      <a:r>
                        <a:rPr lang="es-CO" sz="1100" spc="-5">
                          <a:solidFill>
                            <a:sysClr val="windowText" lastClr="000000"/>
                          </a:solidFill>
                          <a:effectLst/>
                        </a:rPr>
                        <a:t>n</a:t>
                      </a:r>
                      <a:r>
                        <a:rPr lang="es-CO" sz="1100">
                          <a:solidFill>
                            <a:sysClr val="windowText" lastClr="000000"/>
                          </a:solidFill>
                          <a:effectLst/>
                        </a:rPr>
                        <a:t>d</a:t>
                      </a:r>
                      <a:r>
                        <a:rPr lang="es-CO" sz="1100" spc="-5">
                          <a:solidFill>
                            <a:sysClr val="windowText" lastClr="000000"/>
                          </a:solidFill>
                          <a:effectLst/>
                        </a:rPr>
                        <a:t>i</a:t>
                      </a:r>
                      <a:r>
                        <a:rPr lang="es-CO" sz="1100">
                          <a:solidFill>
                            <a:sysClr val="windowText" lastClr="000000"/>
                          </a:solidFill>
                          <a:effectLst/>
                        </a:rPr>
                        <a:t>a</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9740">
                        <a:lnSpc>
                          <a:spcPct val="107000"/>
                        </a:lnSpc>
                        <a:spcBef>
                          <a:spcPts val="65"/>
                        </a:spcBef>
                        <a:spcAft>
                          <a:spcPts val="800"/>
                        </a:spcAft>
                      </a:pPr>
                      <a:r>
                        <a:rPr lang="es-CO" sz="1100">
                          <a:solidFill>
                            <a:sysClr val="windowText" lastClr="000000"/>
                          </a:solidFill>
                          <a:effectLst/>
                        </a:rPr>
                        <a:t>$    </a:t>
                      </a:r>
                      <a:r>
                        <a:rPr lang="es-CO" sz="1100" spc="10">
                          <a:solidFill>
                            <a:sysClr val="windowText" lastClr="000000"/>
                          </a:solidFill>
                          <a:effectLst/>
                        </a:rPr>
                        <a:t> </a:t>
                      </a:r>
                      <a:r>
                        <a:rPr lang="es-CO" sz="1100">
                          <a:solidFill>
                            <a:sysClr val="windowText" lastClr="000000"/>
                          </a:solidFill>
                          <a:effectLst/>
                        </a:rPr>
                        <a:t>8</a:t>
                      </a:r>
                      <a:r>
                        <a:rPr lang="es-CO" sz="1100" spc="-5">
                          <a:solidFill>
                            <a:sysClr val="windowText" lastClr="000000"/>
                          </a:solidFill>
                          <a:effectLst/>
                        </a:rPr>
                        <a:t>6</a:t>
                      </a:r>
                      <a:r>
                        <a:rPr lang="es-CO" sz="1100">
                          <a:solidFill>
                            <a:sysClr val="windowText" lastClr="000000"/>
                          </a:solidFill>
                          <a:effectLst/>
                        </a:rPr>
                        <a:t>4.773</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710">
                <a:tc>
                  <a:txBody>
                    <a:bodyPr/>
                    <a:lstStyle/>
                    <a:p>
                      <a:pPr marL="261620">
                        <a:lnSpc>
                          <a:spcPct val="107000"/>
                        </a:lnSpc>
                        <a:spcBef>
                          <a:spcPts val="55"/>
                        </a:spcBef>
                        <a:spcAft>
                          <a:spcPts val="800"/>
                        </a:spcAft>
                      </a:pPr>
                      <a:r>
                        <a:rPr lang="es-CO" sz="1100">
                          <a:solidFill>
                            <a:sysClr val="windowText" lastClr="000000"/>
                          </a:solidFill>
                          <a:effectLst/>
                        </a:rPr>
                        <a:t>01</a:t>
                      </a:r>
                      <a:r>
                        <a:rPr lang="es-CO" sz="1100" spc="5">
                          <a:solidFill>
                            <a:sysClr val="windowText" lastClr="000000"/>
                          </a:solidFill>
                          <a:effectLst/>
                        </a:rPr>
                        <a:t>-</a:t>
                      </a:r>
                      <a:r>
                        <a:rPr lang="es-CO" sz="1100">
                          <a:solidFill>
                            <a:sysClr val="windowText" lastClr="000000"/>
                          </a:solidFill>
                          <a:effectLst/>
                        </a:rPr>
                        <a:t>17</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0220">
                        <a:lnSpc>
                          <a:spcPct val="107000"/>
                        </a:lnSpc>
                        <a:spcBef>
                          <a:spcPts val="55"/>
                        </a:spcBef>
                        <a:spcAft>
                          <a:spcPts val="800"/>
                        </a:spcAft>
                      </a:pPr>
                      <a:r>
                        <a:rPr lang="es-CO" sz="1100" spc="-5">
                          <a:solidFill>
                            <a:sysClr val="windowText" lastClr="000000"/>
                          </a:solidFill>
                          <a:effectLst/>
                        </a:rPr>
                        <a:t>E</a:t>
                      </a:r>
                      <a:r>
                        <a:rPr lang="es-CO" sz="1100" spc="5">
                          <a:solidFill>
                            <a:sysClr val="windowText" lastClr="000000"/>
                          </a:solidFill>
                          <a:effectLst/>
                        </a:rPr>
                        <a:t>m</a:t>
                      </a:r>
                      <a:r>
                        <a:rPr lang="es-CO" sz="1100">
                          <a:solidFill>
                            <a:sysClr val="windowText" lastClr="000000"/>
                          </a:solidFill>
                          <a:effectLst/>
                        </a:rPr>
                        <a:t>presas</a:t>
                      </a:r>
                      <a:r>
                        <a:rPr lang="es-CO" sz="1100" spc="-5">
                          <a:solidFill>
                            <a:sysClr val="windowText" lastClr="000000"/>
                          </a:solidFill>
                          <a:effectLst/>
                        </a:rPr>
                        <a:t> </a:t>
                      </a:r>
                      <a:r>
                        <a:rPr lang="es-CO" sz="1100" spc="-20">
                          <a:solidFill>
                            <a:sysClr val="windowText" lastClr="000000"/>
                          </a:solidFill>
                          <a:effectLst/>
                        </a:rPr>
                        <a:t>M</a:t>
                      </a:r>
                      <a:r>
                        <a:rPr lang="es-CO" sz="1100">
                          <a:solidFill>
                            <a:sysClr val="windowText" lastClr="000000"/>
                          </a:solidFill>
                          <a:effectLst/>
                        </a:rPr>
                        <a:t>u</a:t>
                      </a:r>
                      <a:r>
                        <a:rPr lang="es-CO" sz="1100" spc="-5">
                          <a:solidFill>
                            <a:sysClr val="windowText" lastClr="000000"/>
                          </a:solidFill>
                          <a:effectLst/>
                        </a:rPr>
                        <a:t>ni</a:t>
                      </a:r>
                      <a:r>
                        <a:rPr lang="es-CO" sz="1100">
                          <a:solidFill>
                            <a:sysClr val="windowText" lastClr="000000"/>
                          </a:solidFill>
                          <a:effectLst/>
                        </a:rPr>
                        <a:t>c</a:t>
                      </a:r>
                      <a:r>
                        <a:rPr lang="es-CO" sz="1100" spc="-5">
                          <a:solidFill>
                            <a:sysClr val="windowText" lastClr="000000"/>
                          </a:solidFill>
                          <a:effectLst/>
                        </a:rPr>
                        <a:t>i</a:t>
                      </a:r>
                      <a:r>
                        <a:rPr lang="es-CO" sz="1100">
                          <a:solidFill>
                            <a:sysClr val="windowText" lastClr="000000"/>
                          </a:solidFill>
                          <a:effectLst/>
                        </a:rPr>
                        <a:t>p</a:t>
                      </a:r>
                      <a:r>
                        <a:rPr lang="es-CO" sz="1100" spc="-5">
                          <a:solidFill>
                            <a:sysClr val="windowText" lastClr="000000"/>
                          </a:solidFill>
                          <a:effectLst/>
                        </a:rPr>
                        <a:t>al</a:t>
                      </a:r>
                      <a:r>
                        <a:rPr lang="es-CO" sz="1100">
                          <a:solidFill>
                            <a:sysClr val="windowText" lastClr="000000"/>
                          </a:solidFill>
                          <a:effectLst/>
                        </a:rPr>
                        <a:t>es </a:t>
                      </a:r>
                      <a:r>
                        <a:rPr lang="es-CO" sz="1100" spc="10">
                          <a:solidFill>
                            <a:sysClr val="windowText" lastClr="000000"/>
                          </a:solidFill>
                          <a:effectLst/>
                        </a:rPr>
                        <a:t>d</a:t>
                      </a:r>
                      <a:r>
                        <a:rPr lang="es-CO" sz="1100">
                          <a:solidFill>
                            <a:sysClr val="windowText" lastClr="000000"/>
                          </a:solidFill>
                          <a:effectLst/>
                        </a:rPr>
                        <a:t>e C</a:t>
                      </a:r>
                      <a:r>
                        <a:rPr lang="es-CO" sz="1100" spc="-5">
                          <a:solidFill>
                            <a:sysClr val="windowText" lastClr="000000"/>
                          </a:solidFill>
                          <a:effectLst/>
                        </a:rPr>
                        <a:t>al</a:t>
                      </a:r>
                      <a:r>
                        <a:rPr lang="es-CO" sz="1100">
                          <a:solidFill>
                            <a:sysClr val="windowText" lastClr="000000"/>
                          </a:solidFill>
                          <a:effectLst/>
                        </a:rPr>
                        <a:t>a</a:t>
                      </a:r>
                      <a:r>
                        <a:rPr lang="es-CO" sz="1100" spc="10">
                          <a:solidFill>
                            <a:sysClr val="windowText" lastClr="000000"/>
                          </a:solidFill>
                          <a:effectLst/>
                        </a:rPr>
                        <a:t>r</a:t>
                      </a:r>
                      <a:r>
                        <a:rPr lang="es-CO" sz="1100">
                          <a:solidFill>
                            <a:sysClr val="windowText" lastClr="000000"/>
                          </a:solidFill>
                          <a:effectLst/>
                        </a:rPr>
                        <a:t>cá</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9740">
                        <a:lnSpc>
                          <a:spcPct val="107000"/>
                        </a:lnSpc>
                        <a:spcBef>
                          <a:spcPts val="55"/>
                        </a:spcBef>
                        <a:spcAft>
                          <a:spcPts val="800"/>
                        </a:spcAft>
                      </a:pPr>
                      <a:r>
                        <a:rPr lang="es-CO" sz="1100">
                          <a:solidFill>
                            <a:sysClr val="windowText" lastClr="000000"/>
                          </a:solidFill>
                          <a:effectLst/>
                        </a:rPr>
                        <a:t>$    </a:t>
                      </a:r>
                      <a:r>
                        <a:rPr lang="es-CO" sz="1100" spc="10">
                          <a:solidFill>
                            <a:sysClr val="windowText" lastClr="000000"/>
                          </a:solidFill>
                          <a:effectLst/>
                        </a:rPr>
                        <a:t> </a:t>
                      </a:r>
                      <a:r>
                        <a:rPr lang="es-CO" sz="1100">
                          <a:solidFill>
                            <a:sysClr val="windowText" lastClr="000000"/>
                          </a:solidFill>
                          <a:effectLst/>
                        </a:rPr>
                        <a:t>8</a:t>
                      </a:r>
                      <a:r>
                        <a:rPr lang="es-CO" sz="1100" spc="-5">
                          <a:solidFill>
                            <a:sysClr val="windowText" lastClr="000000"/>
                          </a:solidFill>
                          <a:effectLst/>
                        </a:rPr>
                        <a:t>4</a:t>
                      </a:r>
                      <a:r>
                        <a:rPr lang="es-CO" sz="1100">
                          <a:solidFill>
                            <a:sysClr val="windowText" lastClr="000000"/>
                          </a:solidFill>
                          <a:effectLst/>
                        </a:rPr>
                        <a:t>3.543</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915">
                <a:tc>
                  <a:txBody>
                    <a:bodyPr/>
                    <a:lstStyle/>
                    <a:p>
                      <a:pPr marL="261620">
                        <a:lnSpc>
                          <a:spcPct val="107000"/>
                        </a:lnSpc>
                        <a:spcBef>
                          <a:spcPts val="55"/>
                        </a:spcBef>
                        <a:spcAft>
                          <a:spcPts val="800"/>
                        </a:spcAft>
                      </a:pPr>
                      <a:r>
                        <a:rPr lang="es-CO" sz="1100">
                          <a:solidFill>
                            <a:sysClr val="windowText" lastClr="000000"/>
                          </a:solidFill>
                          <a:effectLst/>
                        </a:rPr>
                        <a:t>01</a:t>
                      </a:r>
                      <a:r>
                        <a:rPr lang="es-CO" sz="1100" spc="5">
                          <a:solidFill>
                            <a:sysClr val="windowText" lastClr="000000"/>
                          </a:solidFill>
                          <a:effectLst/>
                        </a:rPr>
                        <a:t>-</a:t>
                      </a:r>
                      <a:r>
                        <a:rPr lang="es-CO" sz="1100">
                          <a:solidFill>
                            <a:sysClr val="windowText" lastClr="000000"/>
                          </a:solidFill>
                          <a:effectLst/>
                        </a:rPr>
                        <a:t>18</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4480">
                        <a:lnSpc>
                          <a:spcPct val="107000"/>
                        </a:lnSpc>
                        <a:spcBef>
                          <a:spcPts val="55"/>
                        </a:spcBef>
                        <a:spcAft>
                          <a:spcPts val="800"/>
                        </a:spcAft>
                      </a:pPr>
                      <a:r>
                        <a:rPr lang="es-CO" sz="1100" spc="-5">
                          <a:solidFill>
                            <a:sysClr val="windowText" lastClr="000000"/>
                          </a:solidFill>
                          <a:effectLst/>
                        </a:rPr>
                        <a:t>H</a:t>
                      </a:r>
                      <a:r>
                        <a:rPr lang="es-CO" sz="1100">
                          <a:solidFill>
                            <a:sysClr val="windowText" lastClr="000000"/>
                          </a:solidFill>
                          <a:effectLst/>
                        </a:rPr>
                        <a:t>os</a:t>
                      </a:r>
                      <a:r>
                        <a:rPr lang="es-CO" sz="1100" spc="-5">
                          <a:solidFill>
                            <a:sysClr val="windowText" lastClr="000000"/>
                          </a:solidFill>
                          <a:effectLst/>
                        </a:rPr>
                        <a:t>pi</a:t>
                      </a:r>
                      <a:r>
                        <a:rPr lang="es-CO" sz="1100" spc="5">
                          <a:solidFill>
                            <a:sysClr val="windowText" lastClr="000000"/>
                          </a:solidFill>
                          <a:effectLst/>
                        </a:rPr>
                        <a:t>t</a:t>
                      </a:r>
                      <a:r>
                        <a:rPr lang="es-CO" sz="1100">
                          <a:solidFill>
                            <a:sysClr val="windowText" lastClr="000000"/>
                          </a:solidFill>
                          <a:effectLst/>
                        </a:rPr>
                        <a:t>al </a:t>
                      </a:r>
                      <a:r>
                        <a:rPr lang="es-CO" sz="1100" spc="-5">
                          <a:solidFill>
                            <a:sysClr val="windowText" lastClr="000000"/>
                          </a:solidFill>
                          <a:effectLst/>
                        </a:rPr>
                        <a:t>S</a:t>
                      </a:r>
                      <a:r>
                        <a:rPr lang="es-CO" sz="1100">
                          <a:solidFill>
                            <a:sysClr val="windowText" lastClr="000000"/>
                          </a:solidFill>
                          <a:effectLst/>
                        </a:rPr>
                        <a:t>an</a:t>
                      </a:r>
                      <a:r>
                        <a:rPr lang="es-CO" sz="1100" spc="5">
                          <a:solidFill>
                            <a:sysClr val="windowText" lastClr="000000"/>
                          </a:solidFill>
                          <a:effectLst/>
                        </a:rPr>
                        <a:t> </a:t>
                      </a:r>
                      <a:r>
                        <a:rPr lang="es-CO" sz="1100" spc="-5">
                          <a:solidFill>
                            <a:sysClr val="windowText" lastClr="000000"/>
                          </a:solidFill>
                          <a:effectLst/>
                        </a:rPr>
                        <a:t>Vi</a:t>
                      </a:r>
                      <a:r>
                        <a:rPr lang="es-CO" sz="1100">
                          <a:solidFill>
                            <a:sysClr val="windowText" lastClr="000000"/>
                          </a:solidFill>
                          <a:effectLst/>
                        </a:rPr>
                        <a:t>ce</a:t>
                      </a:r>
                      <a:r>
                        <a:rPr lang="es-CO" sz="1100" spc="-5">
                          <a:solidFill>
                            <a:sysClr val="windowText" lastClr="000000"/>
                          </a:solidFill>
                          <a:effectLst/>
                        </a:rPr>
                        <a:t>n</a:t>
                      </a:r>
                      <a:r>
                        <a:rPr lang="es-CO" sz="1100" spc="5">
                          <a:solidFill>
                            <a:sysClr val="windowText" lastClr="000000"/>
                          </a:solidFill>
                          <a:effectLst/>
                        </a:rPr>
                        <a:t>t</a:t>
                      </a:r>
                      <a:r>
                        <a:rPr lang="es-CO" sz="1100">
                          <a:solidFill>
                            <a:sysClr val="windowText" lastClr="000000"/>
                          </a:solidFill>
                          <a:effectLst/>
                        </a:rPr>
                        <a:t>e</a:t>
                      </a:r>
                      <a:r>
                        <a:rPr lang="es-CO" sz="1100" spc="-10">
                          <a:solidFill>
                            <a:sysClr val="windowText" lastClr="000000"/>
                          </a:solidFill>
                          <a:effectLst/>
                        </a:rPr>
                        <a:t> </a:t>
                      </a:r>
                      <a:r>
                        <a:rPr lang="es-CO" sz="1100">
                          <a:solidFill>
                            <a:sysClr val="windowText" lastClr="000000"/>
                          </a:solidFill>
                          <a:effectLst/>
                        </a:rPr>
                        <a:t>de</a:t>
                      </a:r>
                      <a:r>
                        <a:rPr lang="es-CO" sz="1100" spc="-10">
                          <a:solidFill>
                            <a:sysClr val="windowText" lastClr="000000"/>
                          </a:solidFill>
                          <a:effectLst/>
                        </a:rPr>
                        <a:t> </a:t>
                      </a:r>
                      <a:r>
                        <a:rPr lang="es-CO" sz="1100" spc="-5">
                          <a:solidFill>
                            <a:sysClr val="windowText" lastClr="000000"/>
                          </a:solidFill>
                          <a:effectLst/>
                        </a:rPr>
                        <a:t>P</a:t>
                      </a:r>
                      <a:r>
                        <a:rPr lang="es-CO" sz="1100">
                          <a:solidFill>
                            <a:sysClr val="windowText" lastClr="000000"/>
                          </a:solidFill>
                          <a:effectLst/>
                        </a:rPr>
                        <a:t>a</a:t>
                      </a:r>
                      <a:r>
                        <a:rPr lang="es-CO" sz="1100" spc="-5">
                          <a:solidFill>
                            <a:sysClr val="windowText" lastClr="000000"/>
                          </a:solidFill>
                          <a:effectLst/>
                        </a:rPr>
                        <a:t>u</a:t>
                      </a:r>
                      <a:r>
                        <a:rPr lang="es-CO" sz="1100">
                          <a:solidFill>
                            <a:sysClr val="windowText" lastClr="000000"/>
                          </a:solidFill>
                          <a:effectLst/>
                        </a:rPr>
                        <a:t>l de</a:t>
                      </a:r>
                      <a:r>
                        <a:rPr lang="es-CO" sz="1100" spc="5">
                          <a:solidFill>
                            <a:sysClr val="windowText" lastClr="000000"/>
                          </a:solidFill>
                          <a:effectLst/>
                        </a:rPr>
                        <a:t> </a:t>
                      </a:r>
                      <a:r>
                        <a:rPr lang="es-CO" sz="1100">
                          <a:solidFill>
                            <a:sysClr val="windowText" lastClr="000000"/>
                          </a:solidFill>
                          <a:effectLst/>
                        </a:rPr>
                        <a:t>F</a:t>
                      </a:r>
                      <a:r>
                        <a:rPr lang="es-CO" sz="1100" spc="-10">
                          <a:solidFill>
                            <a:sysClr val="windowText" lastClr="000000"/>
                          </a:solidFill>
                          <a:effectLst/>
                        </a:rPr>
                        <a:t>i</a:t>
                      </a:r>
                      <a:r>
                        <a:rPr lang="es-CO" sz="1100" spc="-5">
                          <a:solidFill>
                            <a:sysClr val="windowText" lastClr="000000"/>
                          </a:solidFill>
                          <a:effectLst/>
                        </a:rPr>
                        <a:t>l</a:t>
                      </a:r>
                      <a:r>
                        <a:rPr lang="es-CO" sz="1100">
                          <a:solidFill>
                            <a:sysClr val="windowText" lastClr="000000"/>
                          </a:solidFill>
                          <a:effectLst/>
                        </a:rPr>
                        <a:t>a</a:t>
                      </a:r>
                      <a:r>
                        <a:rPr lang="es-CO" sz="1100" spc="-5">
                          <a:solidFill>
                            <a:sysClr val="windowText" lastClr="000000"/>
                          </a:solidFill>
                          <a:effectLst/>
                        </a:rPr>
                        <a:t>n</a:t>
                      </a:r>
                      <a:r>
                        <a:rPr lang="es-CO" sz="1100">
                          <a:solidFill>
                            <a:sysClr val="windowText" lastClr="000000"/>
                          </a:solidFill>
                          <a:effectLst/>
                        </a:rPr>
                        <a:t>d</a:t>
                      </a:r>
                      <a:r>
                        <a:rPr lang="es-CO" sz="1100" spc="-5">
                          <a:solidFill>
                            <a:sysClr val="windowText" lastClr="000000"/>
                          </a:solidFill>
                          <a:effectLst/>
                        </a:rPr>
                        <a:t>i</a:t>
                      </a:r>
                      <a:r>
                        <a:rPr lang="es-CO" sz="1100">
                          <a:solidFill>
                            <a:sysClr val="windowText" lastClr="000000"/>
                          </a:solidFill>
                          <a:effectLst/>
                        </a:rPr>
                        <a:t>a</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40055">
                        <a:lnSpc>
                          <a:spcPct val="107000"/>
                        </a:lnSpc>
                        <a:spcBef>
                          <a:spcPts val="55"/>
                        </a:spcBef>
                        <a:spcAft>
                          <a:spcPts val="800"/>
                        </a:spcAft>
                      </a:pPr>
                      <a:r>
                        <a:rPr lang="es-CO" sz="1100">
                          <a:solidFill>
                            <a:sysClr val="windowText" lastClr="000000"/>
                          </a:solidFill>
                          <a:effectLst/>
                        </a:rPr>
                        <a:t>$ 40</a:t>
                      </a:r>
                      <a:r>
                        <a:rPr lang="es-CO" sz="1100" spc="5">
                          <a:solidFill>
                            <a:sysClr val="windowText" lastClr="000000"/>
                          </a:solidFill>
                          <a:effectLst/>
                        </a:rPr>
                        <a:t>.</a:t>
                      </a:r>
                      <a:r>
                        <a:rPr lang="es-CO" sz="1100">
                          <a:solidFill>
                            <a:sysClr val="windowText" lastClr="000000"/>
                          </a:solidFill>
                          <a:effectLst/>
                        </a:rPr>
                        <a:t>0</a:t>
                      </a:r>
                      <a:r>
                        <a:rPr lang="es-CO" sz="1100" spc="-5">
                          <a:solidFill>
                            <a:sysClr val="windowText" lastClr="000000"/>
                          </a:solidFill>
                          <a:effectLst/>
                        </a:rPr>
                        <a:t>8</a:t>
                      </a:r>
                      <a:r>
                        <a:rPr lang="es-CO" sz="1100" spc="-15">
                          <a:solidFill>
                            <a:sysClr val="windowText" lastClr="000000"/>
                          </a:solidFill>
                          <a:effectLst/>
                        </a:rPr>
                        <a:t>1</a:t>
                      </a:r>
                      <a:r>
                        <a:rPr lang="es-CO" sz="1100" spc="5">
                          <a:solidFill>
                            <a:sysClr val="windowText" lastClr="000000"/>
                          </a:solidFill>
                          <a:effectLst/>
                        </a:rPr>
                        <a:t>.</a:t>
                      </a:r>
                      <a:r>
                        <a:rPr lang="es-CO" sz="1100">
                          <a:solidFill>
                            <a:sysClr val="windowText" lastClr="000000"/>
                          </a:solidFill>
                          <a:effectLst/>
                        </a:rPr>
                        <a:t>6</a:t>
                      </a:r>
                      <a:r>
                        <a:rPr lang="es-CO" sz="1100" spc="-5">
                          <a:solidFill>
                            <a:sysClr val="windowText" lastClr="000000"/>
                          </a:solidFill>
                          <a:effectLst/>
                        </a:rPr>
                        <a:t>8</a:t>
                      </a:r>
                      <a:r>
                        <a:rPr lang="es-CO" sz="1100">
                          <a:solidFill>
                            <a:sysClr val="windowText" lastClr="000000"/>
                          </a:solidFill>
                          <a:effectLst/>
                        </a:rPr>
                        <a:t>2</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0980">
                <a:tc gridSpan="2">
                  <a:txBody>
                    <a:bodyPr/>
                    <a:lstStyle/>
                    <a:p>
                      <a:pPr marL="1907540">
                        <a:lnSpc>
                          <a:spcPct val="107000"/>
                        </a:lnSpc>
                        <a:spcBef>
                          <a:spcPts val="55"/>
                        </a:spcBef>
                        <a:spcAft>
                          <a:spcPts val="800"/>
                        </a:spcAft>
                      </a:pPr>
                      <a:r>
                        <a:rPr lang="es-CO" sz="1100" spc="-15">
                          <a:solidFill>
                            <a:sysClr val="windowText" lastClr="000000"/>
                          </a:solidFill>
                          <a:effectLst/>
                        </a:rPr>
                        <a:t>T</a:t>
                      </a:r>
                      <a:r>
                        <a:rPr lang="es-CO" sz="1100">
                          <a:solidFill>
                            <a:sysClr val="windowText" lastClr="000000"/>
                          </a:solidFill>
                          <a:effectLst/>
                        </a:rPr>
                        <a:t>otal</a:t>
                      </a:r>
                      <a:r>
                        <a:rPr lang="es-CO" sz="1100" spc="10">
                          <a:solidFill>
                            <a:sysClr val="windowText" lastClr="000000"/>
                          </a:solidFill>
                          <a:effectLst/>
                        </a:rPr>
                        <a:t> </a:t>
                      </a:r>
                      <a:r>
                        <a:rPr lang="es-CO" sz="1100">
                          <a:solidFill>
                            <a:sysClr val="windowText" lastClr="000000"/>
                          </a:solidFill>
                          <a:effectLst/>
                        </a:rPr>
                        <a:t>reca</a:t>
                      </a:r>
                      <a:r>
                        <a:rPr lang="es-CO" sz="1100" spc="-5">
                          <a:solidFill>
                            <a:sysClr val="windowText" lastClr="000000"/>
                          </a:solidFill>
                          <a:effectLst/>
                        </a:rPr>
                        <a:t>u</a:t>
                      </a:r>
                      <a:r>
                        <a:rPr lang="es-CO" sz="1100">
                          <a:solidFill>
                            <a:sysClr val="windowText" lastClr="000000"/>
                          </a:solidFill>
                          <a:effectLst/>
                        </a:rPr>
                        <a:t>d</a:t>
                      </a:r>
                      <a:r>
                        <a:rPr lang="es-CO" sz="1100" spc="-5">
                          <a:solidFill>
                            <a:sysClr val="windowText" lastClr="000000"/>
                          </a:solidFill>
                          <a:effectLst/>
                        </a:rPr>
                        <a:t>a</a:t>
                      </a:r>
                      <a:r>
                        <a:rPr lang="es-CO" sz="1100">
                          <a:solidFill>
                            <a:sysClr val="windowText" lastClr="000000"/>
                          </a:solidFill>
                          <a:effectLst/>
                        </a:rPr>
                        <a:t>do </a:t>
                      </a:r>
                      <a:r>
                        <a:rPr lang="es-CO" sz="1100" spc="-15">
                          <a:solidFill>
                            <a:sysClr val="windowText" lastClr="000000"/>
                          </a:solidFill>
                          <a:effectLst/>
                        </a:rPr>
                        <a:t>v</a:t>
                      </a:r>
                      <a:r>
                        <a:rPr lang="es-CO" sz="1100" spc="5">
                          <a:solidFill>
                            <a:sysClr val="windowText" lastClr="000000"/>
                          </a:solidFill>
                          <a:effectLst/>
                        </a:rPr>
                        <a:t>i</a:t>
                      </a:r>
                      <a:r>
                        <a:rPr lang="es-CO" sz="1100">
                          <a:solidFill>
                            <a:sysClr val="windowText" lastClr="000000"/>
                          </a:solidFill>
                          <a:effectLst/>
                        </a:rPr>
                        <a:t>g</a:t>
                      </a:r>
                      <a:r>
                        <a:rPr lang="es-CO" sz="1100" spc="-5">
                          <a:solidFill>
                            <a:sysClr val="windowText" lastClr="000000"/>
                          </a:solidFill>
                          <a:effectLst/>
                        </a:rPr>
                        <a:t>e</a:t>
                      </a:r>
                      <a:r>
                        <a:rPr lang="es-CO" sz="1100" spc="-15">
                          <a:solidFill>
                            <a:sysClr val="windowText" lastClr="000000"/>
                          </a:solidFill>
                          <a:effectLst/>
                        </a:rPr>
                        <a:t>n</a:t>
                      </a:r>
                      <a:r>
                        <a:rPr lang="es-CO" sz="1100">
                          <a:solidFill>
                            <a:sysClr val="windowText" lastClr="000000"/>
                          </a:solidFill>
                          <a:effectLst/>
                        </a:rPr>
                        <a:t>cia</a:t>
                      </a:r>
                      <a:r>
                        <a:rPr lang="es-CO" sz="1100" spc="10">
                          <a:solidFill>
                            <a:sysClr val="windowText" lastClr="000000"/>
                          </a:solidFill>
                          <a:effectLst/>
                        </a:rPr>
                        <a:t> </a:t>
                      </a:r>
                      <a:r>
                        <a:rPr lang="es-CO" sz="1100">
                          <a:solidFill>
                            <a:sysClr val="windowText" lastClr="000000"/>
                          </a:solidFill>
                          <a:effectLst/>
                        </a:rPr>
                        <a:t>2</a:t>
                      </a:r>
                      <a:r>
                        <a:rPr lang="es-CO" sz="1100" spc="-5">
                          <a:solidFill>
                            <a:sysClr val="windowText" lastClr="000000"/>
                          </a:solidFill>
                          <a:effectLst/>
                        </a:rPr>
                        <a:t>0</a:t>
                      </a:r>
                      <a:r>
                        <a:rPr lang="es-CO" sz="1100">
                          <a:solidFill>
                            <a:sysClr val="windowText" lastClr="000000"/>
                          </a:solidFill>
                          <a:effectLst/>
                        </a:rPr>
                        <a:t>18</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tc>
                  <a:txBody>
                    <a:bodyPr/>
                    <a:lstStyle/>
                    <a:p>
                      <a:pPr marL="440055">
                        <a:lnSpc>
                          <a:spcPct val="107000"/>
                        </a:lnSpc>
                        <a:spcBef>
                          <a:spcPts val="55"/>
                        </a:spcBef>
                        <a:spcAft>
                          <a:spcPts val="800"/>
                        </a:spcAft>
                      </a:pPr>
                      <a:r>
                        <a:rPr lang="es-CO" sz="1100" dirty="0">
                          <a:solidFill>
                            <a:sysClr val="windowText" lastClr="000000"/>
                          </a:solidFill>
                          <a:effectLst/>
                        </a:rPr>
                        <a:t>$ 49</a:t>
                      </a:r>
                      <a:r>
                        <a:rPr lang="es-CO" sz="1100" spc="5" dirty="0">
                          <a:solidFill>
                            <a:sysClr val="windowText" lastClr="000000"/>
                          </a:solidFill>
                          <a:effectLst/>
                        </a:rPr>
                        <a:t>.</a:t>
                      </a:r>
                      <a:r>
                        <a:rPr lang="es-CO" sz="1100" dirty="0">
                          <a:solidFill>
                            <a:sysClr val="windowText" lastClr="000000"/>
                          </a:solidFill>
                          <a:effectLst/>
                        </a:rPr>
                        <a:t>2</a:t>
                      </a:r>
                      <a:r>
                        <a:rPr lang="es-CO" sz="1100" spc="-5" dirty="0">
                          <a:solidFill>
                            <a:sysClr val="windowText" lastClr="000000"/>
                          </a:solidFill>
                          <a:effectLst/>
                        </a:rPr>
                        <a:t>3</a:t>
                      </a:r>
                      <a:r>
                        <a:rPr lang="es-CO" sz="1100" spc="-15" dirty="0">
                          <a:solidFill>
                            <a:sysClr val="windowText" lastClr="000000"/>
                          </a:solidFill>
                          <a:effectLst/>
                        </a:rPr>
                        <a:t>1</a:t>
                      </a:r>
                      <a:r>
                        <a:rPr lang="es-CO" sz="1100" spc="5" dirty="0">
                          <a:solidFill>
                            <a:sysClr val="windowText" lastClr="000000"/>
                          </a:solidFill>
                          <a:effectLst/>
                        </a:rPr>
                        <a:t>.</a:t>
                      </a:r>
                      <a:r>
                        <a:rPr lang="es-CO" sz="1100" dirty="0">
                          <a:solidFill>
                            <a:sysClr val="windowText" lastClr="000000"/>
                          </a:solidFill>
                          <a:effectLst/>
                        </a:rPr>
                        <a:t>2</a:t>
                      </a:r>
                      <a:r>
                        <a:rPr lang="es-CO" sz="1100" spc="-5" dirty="0">
                          <a:solidFill>
                            <a:sysClr val="windowText" lastClr="000000"/>
                          </a:solidFill>
                          <a:effectLst/>
                        </a:rPr>
                        <a:t>7</a:t>
                      </a:r>
                      <a:r>
                        <a:rPr lang="es-CO" sz="1100" dirty="0">
                          <a:solidFill>
                            <a:sysClr val="windowText" lastClr="000000"/>
                          </a:solidFill>
                          <a:effectLst/>
                        </a:rPr>
                        <a:t>5</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5526654"/>
              </p:ext>
            </p:extLst>
          </p:nvPr>
        </p:nvGraphicFramePr>
        <p:xfrm>
          <a:off x="533400" y="4343400"/>
          <a:ext cx="5728335" cy="895350"/>
        </p:xfrm>
        <a:graphic>
          <a:graphicData uri="http://schemas.openxmlformats.org/drawingml/2006/table">
            <a:tbl>
              <a:tblPr firstRow="1" firstCol="1" lastRow="1" lastCol="1" bandRow="1" bandCol="1">
                <a:tableStyleId>{5C22544A-7EE6-4342-B048-85BDC9FD1C3A}</a:tableStyleId>
              </a:tblPr>
              <a:tblGrid>
                <a:gridCol w="4106545"/>
                <a:gridCol w="1621790"/>
              </a:tblGrid>
              <a:tr h="223520">
                <a:tc>
                  <a:txBody>
                    <a:bodyPr/>
                    <a:lstStyle/>
                    <a:p>
                      <a:pPr marL="1329690">
                        <a:lnSpc>
                          <a:spcPct val="107000"/>
                        </a:lnSpc>
                        <a:spcBef>
                          <a:spcPts val="65"/>
                        </a:spcBef>
                        <a:spcAft>
                          <a:spcPts val="800"/>
                        </a:spcAft>
                      </a:pPr>
                      <a:r>
                        <a:rPr lang="es-CO" sz="1200" spc="-25" dirty="0">
                          <a:solidFill>
                            <a:sysClr val="windowText" lastClr="000000"/>
                          </a:solidFill>
                          <a:effectLst/>
                        </a:rPr>
                        <a:t>A</a:t>
                      </a:r>
                      <a:r>
                        <a:rPr lang="es-CO" sz="1200" spc="15" dirty="0">
                          <a:solidFill>
                            <a:sysClr val="windowText" lastClr="000000"/>
                          </a:solidFill>
                          <a:effectLst/>
                        </a:rPr>
                        <a:t>s</a:t>
                      </a:r>
                      <a:r>
                        <a:rPr lang="es-CO" sz="1200" dirty="0">
                          <a:solidFill>
                            <a:sysClr val="windowText" lastClr="000000"/>
                          </a:solidFill>
                          <a:effectLst/>
                        </a:rPr>
                        <a:t>un</a:t>
                      </a:r>
                      <a:r>
                        <a:rPr lang="es-CO" sz="1200" spc="-5" dirty="0">
                          <a:solidFill>
                            <a:sysClr val="windowText" lastClr="000000"/>
                          </a:solidFill>
                          <a:effectLst/>
                        </a:rPr>
                        <a:t>t</a:t>
                      </a:r>
                      <a:r>
                        <a:rPr lang="es-CO" sz="1200" dirty="0">
                          <a:solidFill>
                            <a:sysClr val="windowText" lastClr="000000"/>
                          </a:solidFill>
                          <a:effectLst/>
                        </a:rPr>
                        <a:t>os</a:t>
                      </a:r>
                      <a:r>
                        <a:rPr lang="es-CO" sz="1200" spc="5" dirty="0">
                          <a:solidFill>
                            <a:sysClr val="windowText" lastClr="000000"/>
                          </a:solidFill>
                          <a:effectLst/>
                        </a:rPr>
                        <a:t> </a:t>
                      </a:r>
                      <a:r>
                        <a:rPr lang="es-CO" sz="1200" dirty="0">
                          <a:solidFill>
                            <a:sysClr val="windowText" lastClr="000000"/>
                          </a:solidFill>
                          <a:effectLst/>
                        </a:rPr>
                        <a:t>tramitados</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514350">
                        <a:lnSpc>
                          <a:spcPct val="107000"/>
                        </a:lnSpc>
                        <a:spcBef>
                          <a:spcPts val="65"/>
                        </a:spcBef>
                        <a:spcAft>
                          <a:spcPts val="800"/>
                        </a:spcAft>
                      </a:pPr>
                      <a:r>
                        <a:rPr lang="es-CO" sz="1200" dirty="0">
                          <a:solidFill>
                            <a:sysClr val="windowText" lastClr="000000"/>
                          </a:solidFill>
                          <a:effectLst/>
                        </a:rPr>
                        <a:t>Numero</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24155">
                <a:tc>
                  <a:txBody>
                    <a:bodyPr/>
                    <a:lstStyle/>
                    <a:p>
                      <a:pPr marL="1168400">
                        <a:lnSpc>
                          <a:spcPct val="107000"/>
                        </a:lnSpc>
                        <a:spcBef>
                          <a:spcPts val="70"/>
                        </a:spcBef>
                        <a:spcAft>
                          <a:spcPts val="800"/>
                        </a:spcAft>
                      </a:pPr>
                      <a:r>
                        <a:rPr lang="es-CO" sz="1200" b="0" dirty="0">
                          <a:solidFill>
                            <a:sysClr val="windowText" lastClr="000000"/>
                          </a:solidFill>
                          <a:effectLst/>
                        </a:rPr>
                        <a:t>As</a:t>
                      </a:r>
                      <a:r>
                        <a:rPr lang="es-CO" sz="1200" b="0" spc="5" dirty="0">
                          <a:solidFill>
                            <a:sysClr val="windowText" lastClr="000000"/>
                          </a:solidFill>
                          <a:effectLst/>
                        </a:rPr>
                        <a:t>un</a:t>
                      </a:r>
                      <a:r>
                        <a:rPr lang="es-CO" sz="1200" b="0" spc="-10" dirty="0">
                          <a:solidFill>
                            <a:sysClr val="windowText" lastClr="000000"/>
                          </a:solidFill>
                          <a:effectLst/>
                        </a:rPr>
                        <a:t>t</a:t>
                      </a:r>
                      <a:r>
                        <a:rPr lang="es-CO" sz="1200" b="0" spc="5" dirty="0">
                          <a:solidFill>
                            <a:sysClr val="windowText" lastClr="000000"/>
                          </a:solidFill>
                          <a:effectLst/>
                        </a:rPr>
                        <a:t>o</a:t>
                      </a:r>
                      <a:r>
                        <a:rPr lang="es-CO" sz="1200" b="0" dirty="0">
                          <a:solidFill>
                            <a:sysClr val="windowText" lastClr="000000"/>
                          </a:solidFill>
                          <a:effectLst/>
                        </a:rPr>
                        <a:t>s </a:t>
                      </a:r>
                      <a:r>
                        <a:rPr lang="es-CO" sz="1200" b="0" spc="-10" dirty="0">
                          <a:solidFill>
                            <a:sysClr val="windowText" lastClr="000000"/>
                          </a:solidFill>
                          <a:effectLst/>
                        </a:rPr>
                        <a:t>v</a:t>
                      </a:r>
                      <a:r>
                        <a:rPr lang="es-CO" sz="1200" b="0" dirty="0">
                          <a:solidFill>
                            <a:sysClr val="windowText" lastClr="000000"/>
                          </a:solidFill>
                          <a:effectLst/>
                        </a:rPr>
                        <a:t>i</a:t>
                      </a:r>
                      <a:r>
                        <a:rPr lang="es-CO" sz="1200" b="0" spc="-10" dirty="0">
                          <a:solidFill>
                            <a:sysClr val="windowText" lastClr="000000"/>
                          </a:solidFill>
                          <a:effectLst/>
                        </a:rPr>
                        <a:t>g</a:t>
                      </a:r>
                      <a:r>
                        <a:rPr lang="es-CO" sz="1200" b="0" spc="5" dirty="0">
                          <a:solidFill>
                            <a:sysClr val="windowText" lastClr="000000"/>
                          </a:solidFill>
                          <a:effectLst/>
                        </a:rPr>
                        <a:t>en</a:t>
                      </a:r>
                      <a:r>
                        <a:rPr lang="es-CO" sz="1200" b="0" dirty="0">
                          <a:solidFill>
                            <a:sysClr val="windowText" lastClr="000000"/>
                          </a:solidFill>
                          <a:effectLst/>
                        </a:rPr>
                        <a:t>cia</a:t>
                      </a:r>
                      <a:r>
                        <a:rPr lang="es-CO" sz="1200" b="0" spc="5" dirty="0">
                          <a:solidFill>
                            <a:sysClr val="windowText" lastClr="000000"/>
                          </a:solidFill>
                          <a:effectLst/>
                        </a:rPr>
                        <a:t> an</a:t>
                      </a:r>
                      <a:r>
                        <a:rPr lang="es-CO" sz="1200" b="0" spc="-10" dirty="0">
                          <a:solidFill>
                            <a:sysClr val="windowText" lastClr="000000"/>
                          </a:solidFill>
                          <a:effectLst/>
                        </a:rPr>
                        <a:t>t</a:t>
                      </a:r>
                      <a:r>
                        <a:rPr lang="es-CO" sz="1200" b="0" spc="5" dirty="0">
                          <a:solidFill>
                            <a:sysClr val="windowText" lastClr="000000"/>
                          </a:solidFill>
                          <a:effectLst/>
                        </a:rPr>
                        <a:t>e</a:t>
                      </a:r>
                      <a:r>
                        <a:rPr lang="es-CO" sz="1200" b="0" dirty="0">
                          <a:solidFill>
                            <a:sysClr val="windowText" lastClr="000000"/>
                          </a:solidFill>
                          <a:effectLst/>
                        </a:rPr>
                        <a:t>r</a:t>
                      </a:r>
                      <a:r>
                        <a:rPr lang="es-CO" sz="1200" b="0" spc="-5" dirty="0">
                          <a:solidFill>
                            <a:sysClr val="windowText" lastClr="000000"/>
                          </a:solidFill>
                          <a:effectLst/>
                        </a:rPr>
                        <a:t>i</a:t>
                      </a:r>
                      <a:r>
                        <a:rPr lang="es-CO" sz="1200" b="0" spc="5" dirty="0">
                          <a:solidFill>
                            <a:sysClr val="windowText" lastClr="000000"/>
                          </a:solidFill>
                          <a:effectLst/>
                        </a:rPr>
                        <a:t>o</a:t>
                      </a:r>
                      <a:r>
                        <a:rPr lang="es-CO" sz="1200" b="0" dirty="0">
                          <a:solidFill>
                            <a:sysClr val="windowText" lastClr="000000"/>
                          </a:solidFill>
                          <a:effectLst/>
                        </a:rPr>
                        <a:t>res</a:t>
                      </a:r>
                      <a:endParaRPr lang="es-CO" sz="1100" b="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4690" marR="694690" algn="ctr">
                        <a:lnSpc>
                          <a:spcPct val="107000"/>
                        </a:lnSpc>
                        <a:spcBef>
                          <a:spcPts val="70"/>
                        </a:spcBef>
                        <a:spcAft>
                          <a:spcPts val="800"/>
                        </a:spcAft>
                      </a:pPr>
                      <a:r>
                        <a:rPr lang="es-CO" sz="1200" b="0" spc="5" dirty="0">
                          <a:solidFill>
                            <a:sysClr val="windowText" lastClr="000000"/>
                          </a:solidFill>
                          <a:effectLst/>
                        </a:rPr>
                        <a:t>30</a:t>
                      </a:r>
                      <a:endParaRPr lang="es-CO" sz="1100" b="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155">
                <a:tc>
                  <a:txBody>
                    <a:bodyPr/>
                    <a:lstStyle/>
                    <a:p>
                      <a:pPr marL="1240155">
                        <a:lnSpc>
                          <a:spcPct val="107000"/>
                        </a:lnSpc>
                        <a:spcBef>
                          <a:spcPts val="70"/>
                        </a:spcBef>
                        <a:spcAft>
                          <a:spcPts val="800"/>
                        </a:spcAft>
                      </a:pPr>
                      <a:r>
                        <a:rPr lang="es-CO" sz="1200" b="0">
                          <a:solidFill>
                            <a:sysClr val="windowText" lastClr="000000"/>
                          </a:solidFill>
                          <a:effectLst/>
                        </a:rPr>
                        <a:t>As</a:t>
                      </a:r>
                      <a:r>
                        <a:rPr lang="es-CO" sz="1200" b="0" spc="5">
                          <a:solidFill>
                            <a:sysClr val="windowText" lastClr="000000"/>
                          </a:solidFill>
                          <a:effectLst/>
                        </a:rPr>
                        <a:t>un</a:t>
                      </a:r>
                      <a:r>
                        <a:rPr lang="es-CO" sz="1200" b="0" spc="-10">
                          <a:solidFill>
                            <a:sysClr val="windowText" lastClr="000000"/>
                          </a:solidFill>
                          <a:effectLst/>
                        </a:rPr>
                        <a:t>t</a:t>
                      </a:r>
                      <a:r>
                        <a:rPr lang="es-CO" sz="1200" b="0" spc="5">
                          <a:solidFill>
                            <a:sysClr val="windowText" lastClr="000000"/>
                          </a:solidFill>
                          <a:effectLst/>
                        </a:rPr>
                        <a:t>o</a:t>
                      </a:r>
                      <a:r>
                        <a:rPr lang="es-CO" sz="1200" b="0">
                          <a:solidFill>
                            <a:sysClr val="windowText" lastClr="000000"/>
                          </a:solidFill>
                          <a:effectLst/>
                        </a:rPr>
                        <a:t>s </a:t>
                      </a:r>
                      <a:r>
                        <a:rPr lang="es-CO" sz="1200" b="0" spc="-10">
                          <a:solidFill>
                            <a:sysClr val="windowText" lastClr="000000"/>
                          </a:solidFill>
                          <a:effectLst/>
                        </a:rPr>
                        <a:t>v</a:t>
                      </a:r>
                      <a:r>
                        <a:rPr lang="es-CO" sz="1200" b="0">
                          <a:solidFill>
                            <a:sysClr val="windowText" lastClr="000000"/>
                          </a:solidFill>
                          <a:effectLst/>
                        </a:rPr>
                        <a:t>i</a:t>
                      </a:r>
                      <a:r>
                        <a:rPr lang="es-CO" sz="1200" b="0" spc="-10">
                          <a:solidFill>
                            <a:sysClr val="windowText" lastClr="000000"/>
                          </a:solidFill>
                          <a:effectLst/>
                        </a:rPr>
                        <a:t>g</a:t>
                      </a:r>
                      <a:r>
                        <a:rPr lang="es-CO" sz="1200" b="0" spc="5">
                          <a:solidFill>
                            <a:sysClr val="windowText" lastClr="000000"/>
                          </a:solidFill>
                          <a:effectLst/>
                        </a:rPr>
                        <a:t>en</a:t>
                      </a:r>
                      <a:r>
                        <a:rPr lang="es-CO" sz="1200" b="0">
                          <a:solidFill>
                            <a:sysClr val="windowText" lastClr="000000"/>
                          </a:solidFill>
                          <a:effectLst/>
                        </a:rPr>
                        <a:t>cias</a:t>
                      </a:r>
                      <a:r>
                        <a:rPr lang="es-CO" sz="1200" b="0" spc="5">
                          <a:solidFill>
                            <a:sysClr val="windowText" lastClr="000000"/>
                          </a:solidFill>
                          <a:effectLst/>
                        </a:rPr>
                        <a:t> 20</a:t>
                      </a:r>
                      <a:r>
                        <a:rPr lang="es-CO" sz="1200" b="0" spc="-5">
                          <a:solidFill>
                            <a:sysClr val="windowText" lastClr="000000"/>
                          </a:solidFill>
                          <a:effectLst/>
                        </a:rPr>
                        <a:t>1</a:t>
                      </a:r>
                      <a:r>
                        <a:rPr lang="es-CO" sz="1200" b="0">
                          <a:solidFill>
                            <a:sysClr val="windowText" lastClr="000000"/>
                          </a:solidFill>
                          <a:effectLst/>
                        </a:rPr>
                        <a:t>8</a:t>
                      </a:r>
                      <a:endParaRPr lang="es-CO" sz="1100" b="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9135" marR="711835" algn="ctr">
                        <a:lnSpc>
                          <a:spcPct val="107000"/>
                        </a:lnSpc>
                        <a:spcBef>
                          <a:spcPts val="70"/>
                        </a:spcBef>
                        <a:spcAft>
                          <a:spcPts val="800"/>
                        </a:spcAft>
                      </a:pPr>
                      <a:r>
                        <a:rPr lang="es-CO" sz="1200" b="0" spc="-80">
                          <a:solidFill>
                            <a:sysClr val="windowText" lastClr="000000"/>
                          </a:solidFill>
                          <a:effectLst/>
                        </a:rPr>
                        <a:t>11</a:t>
                      </a:r>
                      <a:endParaRPr lang="es-CO" sz="1100" b="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3520">
                <a:tc>
                  <a:txBody>
                    <a:bodyPr/>
                    <a:lstStyle/>
                    <a:p>
                      <a:pPr marL="1145540">
                        <a:lnSpc>
                          <a:spcPct val="107000"/>
                        </a:lnSpc>
                        <a:spcBef>
                          <a:spcPts val="55"/>
                        </a:spcBef>
                        <a:spcAft>
                          <a:spcPts val="800"/>
                        </a:spcAft>
                      </a:pPr>
                      <a:r>
                        <a:rPr lang="es-CO" sz="1200" b="0" spc="-85" dirty="0">
                          <a:solidFill>
                            <a:sysClr val="windowText" lastClr="000000"/>
                          </a:solidFill>
                          <a:effectLst/>
                        </a:rPr>
                        <a:t>T</a:t>
                      </a:r>
                      <a:r>
                        <a:rPr lang="es-CO" sz="1200" b="0" dirty="0">
                          <a:solidFill>
                            <a:sysClr val="windowText" lastClr="000000"/>
                          </a:solidFill>
                          <a:effectLst/>
                        </a:rPr>
                        <a:t>o</a:t>
                      </a:r>
                      <a:r>
                        <a:rPr lang="es-CO" sz="1200" b="0" spc="-5" dirty="0">
                          <a:solidFill>
                            <a:sysClr val="windowText" lastClr="000000"/>
                          </a:solidFill>
                          <a:effectLst/>
                        </a:rPr>
                        <a:t>t</a:t>
                      </a:r>
                      <a:r>
                        <a:rPr lang="es-CO" sz="1200" b="0" spc="5" dirty="0">
                          <a:solidFill>
                            <a:sysClr val="windowText" lastClr="000000"/>
                          </a:solidFill>
                          <a:effectLst/>
                        </a:rPr>
                        <a:t>a</a:t>
                      </a:r>
                      <a:r>
                        <a:rPr lang="es-CO" sz="1200" b="0" dirty="0">
                          <a:solidFill>
                            <a:sysClr val="windowText" lastClr="000000"/>
                          </a:solidFill>
                          <a:effectLst/>
                        </a:rPr>
                        <a:t>l</a:t>
                      </a:r>
                      <a:r>
                        <a:rPr lang="es-CO" sz="1200" b="0" spc="5" dirty="0">
                          <a:solidFill>
                            <a:sysClr val="windowText" lastClr="000000"/>
                          </a:solidFill>
                          <a:effectLst/>
                        </a:rPr>
                        <a:t> </a:t>
                      </a:r>
                      <a:r>
                        <a:rPr lang="es-CO" sz="1200" b="0" spc="-5" dirty="0">
                          <a:solidFill>
                            <a:sysClr val="windowText" lastClr="000000"/>
                          </a:solidFill>
                          <a:effectLst/>
                        </a:rPr>
                        <a:t>a</a:t>
                      </a:r>
                      <a:r>
                        <a:rPr lang="es-CO" sz="1200" b="0" spc="5" dirty="0">
                          <a:solidFill>
                            <a:sysClr val="windowText" lastClr="000000"/>
                          </a:solidFill>
                          <a:effectLst/>
                        </a:rPr>
                        <a:t>s</a:t>
                      </a:r>
                      <a:r>
                        <a:rPr lang="es-CO" sz="1200" b="0" dirty="0">
                          <a:solidFill>
                            <a:sysClr val="windowText" lastClr="000000"/>
                          </a:solidFill>
                          <a:effectLst/>
                        </a:rPr>
                        <a:t>un</a:t>
                      </a:r>
                      <a:r>
                        <a:rPr lang="es-CO" sz="1200" b="0" spc="-5" dirty="0">
                          <a:solidFill>
                            <a:sysClr val="windowText" lastClr="000000"/>
                          </a:solidFill>
                          <a:effectLst/>
                        </a:rPr>
                        <a:t>t</a:t>
                      </a:r>
                      <a:r>
                        <a:rPr lang="es-CO" sz="1200" b="0" spc="5" dirty="0">
                          <a:solidFill>
                            <a:sysClr val="windowText" lastClr="000000"/>
                          </a:solidFill>
                          <a:effectLst/>
                        </a:rPr>
                        <a:t>o</a:t>
                      </a:r>
                      <a:r>
                        <a:rPr lang="es-CO" sz="1200" b="0" dirty="0">
                          <a:solidFill>
                            <a:sysClr val="windowText" lastClr="000000"/>
                          </a:solidFill>
                          <a:effectLst/>
                        </a:rPr>
                        <a:t>s</a:t>
                      </a:r>
                      <a:r>
                        <a:rPr lang="es-CO" sz="1200" b="0" spc="5" dirty="0">
                          <a:solidFill>
                            <a:sysClr val="windowText" lastClr="000000"/>
                          </a:solidFill>
                          <a:effectLst/>
                        </a:rPr>
                        <a:t> </a:t>
                      </a:r>
                      <a:r>
                        <a:rPr lang="es-CO" sz="1200" b="0" dirty="0">
                          <a:solidFill>
                            <a:sysClr val="windowText" lastClr="000000"/>
                          </a:solidFill>
                          <a:effectLst/>
                        </a:rPr>
                        <a:t>tr</a:t>
                      </a:r>
                      <a:r>
                        <a:rPr lang="es-CO" sz="1200" b="0" spc="5" dirty="0">
                          <a:solidFill>
                            <a:sysClr val="windowText" lastClr="000000"/>
                          </a:solidFill>
                          <a:effectLst/>
                        </a:rPr>
                        <a:t>a</a:t>
                      </a:r>
                      <a:r>
                        <a:rPr lang="es-CO" sz="1200" b="0" dirty="0">
                          <a:solidFill>
                            <a:sysClr val="windowText" lastClr="000000"/>
                          </a:solidFill>
                          <a:effectLst/>
                        </a:rPr>
                        <a:t>mit</a:t>
                      </a:r>
                      <a:r>
                        <a:rPr lang="es-CO" sz="1200" b="0" spc="-10" dirty="0">
                          <a:solidFill>
                            <a:sysClr val="windowText" lastClr="000000"/>
                          </a:solidFill>
                          <a:effectLst/>
                        </a:rPr>
                        <a:t>a</a:t>
                      </a:r>
                      <a:r>
                        <a:rPr lang="es-CO" sz="1200" b="0" dirty="0">
                          <a:solidFill>
                            <a:sysClr val="windowText" lastClr="000000"/>
                          </a:solidFill>
                          <a:effectLst/>
                        </a:rPr>
                        <a:t>dos</a:t>
                      </a:r>
                      <a:endParaRPr lang="es-CO" sz="1100" b="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4690" marR="694690" algn="ctr">
                        <a:lnSpc>
                          <a:spcPct val="107000"/>
                        </a:lnSpc>
                        <a:spcBef>
                          <a:spcPts val="55"/>
                        </a:spcBef>
                        <a:spcAft>
                          <a:spcPts val="800"/>
                        </a:spcAft>
                      </a:pPr>
                      <a:r>
                        <a:rPr lang="es-CO" sz="1200" b="0" spc="5" dirty="0">
                          <a:solidFill>
                            <a:sysClr val="windowText" lastClr="000000"/>
                          </a:solidFill>
                          <a:effectLst/>
                        </a:rPr>
                        <a:t>41</a:t>
                      </a:r>
                      <a:endParaRPr lang="es-CO" sz="1100" b="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27093350"/>
              </p:ext>
            </p:extLst>
          </p:nvPr>
        </p:nvGraphicFramePr>
        <p:xfrm>
          <a:off x="533400" y="5334000"/>
          <a:ext cx="5714365" cy="620014"/>
        </p:xfrm>
        <a:graphic>
          <a:graphicData uri="http://schemas.openxmlformats.org/drawingml/2006/table">
            <a:tbl>
              <a:tblPr firstRow="1" firstCol="1" lastRow="1" lastCol="1" bandRow="1" bandCol="1">
                <a:tableStyleId>{5C22544A-7EE6-4342-B048-85BDC9FD1C3A}</a:tableStyleId>
              </a:tblPr>
              <a:tblGrid>
                <a:gridCol w="2839720"/>
                <a:gridCol w="2874645"/>
              </a:tblGrid>
              <a:tr h="228600">
                <a:tc>
                  <a:txBody>
                    <a:bodyPr/>
                    <a:lstStyle/>
                    <a:p>
                      <a:pPr marL="1167130" marR="1169670" algn="ctr">
                        <a:lnSpc>
                          <a:spcPct val="107000"/>
                        </a:lnSpc>
                        <a:spcBef>
                          <a:spcPts val="55"/>
                        </a:spcBef>
                        <a:spcAft>
                          <a:spcPts val="800"/>
                        </a:spcAft>
                      </a:pPr>
                      <a:r>
                        <a:rPr lang="es-CO" sz="1200" dirty="0">
                          <a:solidFill>
                            <a:sysClr val="windowText" lastClr="000000"/>
                          </a:solidFill>
                          <a:effectLst/>
                        </a:rPr>
                        <a:t>Fa</a:t>
                      </a:r>
                      <a:r>
                        <a:rPr lang="es-CO" sz="1200" spc="5" dirty="0">
                          <a:solidFill>
                            <a:sysClr val="windowText" lastClr="000000"/>
                          </a:solidFill>
                          <a:effectLst/>
                        </a:rPr>
                        <a:t>l</a:t>
                      </a:r>
                      <a:r>
                        <a:rPr lang="es-CO" sz="1200" dirty="0">
                          <a:solidFill>
                            <a:sysClr val="windowText" lastClr="000000"/>
                          </a:solidFill>
                          <a:effectLst/>
                        </a:rPr>
                        <a:t>los</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1116965" marR="1120140" algn="ctr">
                        <a:lnSpc>
                          <a:spcPct val="107000"/>
                        </a:lnSpc>
                        <a:spcBef>
                          <a:spcPts val="55"/>
                        </a:spcBef>
                        <a:spcAft>
                          <a:spcPts val="800"/>
                        </a:spcAft>
                      </a:pPr>
                      <a:r>
                        <a:rPr lang="es-CO" sz="1200" dirty="0">
                          <a:solidFill>
                            <a:sysClr val="windowText" lastClr="000000"/>
                          </a:solidFill>
                          <a:effectLst/>
                        </a:rPr>
                        <a:t>Numero</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52400">
                <a:tc>
                  <a:txBody>
                    <a:bodyPr/>
                    <a:lstStyle/>
                    <a:p>
                      <a:pPr marL="921385" marR="925195" algn="ctr">
                        <a:lnSpc>
                          <a:spcPct val="107000"/>
                        </a:lnSpc>
                        <a:spcBef>
                          <a:spcPts val="60"/>
                        </a:spcBef>
                        <a:spcAft>
                          <a:spcPts val="800"/>
                        </a:spcAft>
                      </a:pPr>
                      <a:r>
                        <a:rPr lang="es-CO" sz="1200">
                          <a:solidFill>
                            <a:sysClr val="windowText" lastClr="000000"/>
                          </a:solidFill>
                          <a:effectLst/>
                        </a:rPr>
                        <a:t>S</a:t>
                      </a:r>
                      <a:r>
                        <a:rPr lang="es-CO" sz="1200" spc="5">
                          <a:solidFill>
                            <a:sysClr val="windowText" lastClr="000000"/>
                          </a:solidFill>
                          <a:effectLst/>
                        </a:rPr>
                        <a:t>an</a:t>
                      </a:r>
                      <a:r>
                        <a:rPr lang="es-CO" sz="1200">
                          <a:solidFill>
                            <a:sysClr val="windowText" lastClr="000000"/>
                          </a:solidFill>
                          <a:effectLst/>
                        </a:rPr>
                        <a:t>ci</a:t>
                      </a:r>
                      <a:r>
                        <a:rPr lang="es-CO" sz="1200" spc="-10">
                          <a:solidFill>
                            <a:sysClr val="windowText" lastClr="000000"/>
                          </a:solidFill>
                          <a:effectLst/>
                        </a:rPr>
                        <a:t>o</a:t>
                      </a:r>
                      <a:r>
                        <a:rPr lang="es-CO" sz="1200" spc="5">
                          <a:solidFill>
                            <a:sysClr val="windowText" lastClr="000000"/>
                          </a:solidFill>
                          <a:effectLst/>
                        </a:rPr>
                        <a:t>na</a:t>
                      </a:r>
                      <a:r>
                        <a:rPr lang="es-CO" sz="1200" spc="-10">
                          <a:solidFill>
                            <a:sysClr val="windowText" lastClr="000000"/>
                          </a:solidFill>
                          <a:effectLst/>
                        </a:rPr>
                        <a:t>t</a:t>
                      </a:r>
                      <a:r>
                        <a:rPr lang="es-CO" sz="1200" spc="5">
                          <a:solidFill>
                            <a:sysClr val="windowText" lastClr="000000"/>
                          </a:solidFill>
                          <a:effectLst/>
                        </a:rPr>
                        <a:t>o</a:t>
                      </a:r>
                      <a:r>
                        <a:rPr lang="es-CO" sz="1200">
                          <a:solidFill>
                            <a:sysClr val="windowText" lastClr="000000"/>
                          </a:solidFill>
                          <a:effectLst/>
                        </a:rPr>
                        <a:t>r</a:t>
                      </a:r>
                      <a:r>
                        <a:rPr lang="es-CO" sz="1200" spc="-5">
                          <a:solidFill>
                            <a:sysClr val="windowText" lastClr="000000"/>
                          </a:solidFill>
                          <a:effectLst/>
                        </a:rPr>
                        <a:t>i</a:t>
                      </a:r>
                      <a:r>
                        <a:rPr lang="es-CO" sz="1200">
                          <a:solidFill>
                            <a:sysClr val="windowText" lastClr="000000"/>
                          </a:solidFill>
                          <a:effectLst/>
                        </a:rPr>
                        <a:t>o</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62075" marR="1365885" algn="ctr">
                        <a:lnSpc>
                          <a:spcPct val="107000"/>
                        </a:lnSpc>
                        <a:spcBef>
                          <a:spcPts val="60"/>
                        </a:spcBef>
                        <a:spcAft>
                          <a:spcPts val="800"/>
                        </a:spcAft>
                      </a:pPr>
                      <a:r>
                        <a:rPr lang="es-CO" sz="1200">
                          <a:solidFill>
                            <a:sysClr val="windowText" lastClr="000000"/>
                          </a:solidFill>
                          <a:effectLst/>
                        </a:rPr>
                        <a:t>3</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3929">
                <a:tc>
                  <a:txBody>
                    <a:bodyPr/>
                    <a:lstStyle/>
                    <a:p>
                      <a:pPr marL="1048385" marR="1052830" algn="ctr">
                        <a:lnSpc>
                          <a:spcPct val="107000"/>
                        </a:lnSpc>
                        <a:spcBef>
                          <a:spcPts val="55"/>
                        </a:spcBef>
                        <a:spcAft>
                          <a:spcPts val="800"/>
                        </a:spcAft>
                      </a:pPr>
                      <a:r>
                        <a:rPr lang="es-CO" sz="1200">
                          <a:solidFill>
                            <a:sysClr val="windowText" lastClr="000000"/>
                          </a:solidFill>
                          <a:effectLst/>
                        </a:rPr>
                        <a:t>Archi</a:t>
                      </a:r>
                      <a:r>
                        <a:rPr lang="es-CO" sz="1200" spc="-15">
                          <a:solidFill>
                            <a:sysClr val="windowText" lastClr="000000"/>
                          </a:solidFill>
                          <a:effectLst/>
                        </a:rPr>
                        <a:t>v</a:t>
                      </a:r>
                      <a:r>
                        <a:rPr lang="es-CO" sz="1200" spc="5">
                          <a:solidFill>
                            <a:sysClr val="windowText" lastClr="000000"/>
                          </a:solidFill>
                          <a:effectLst/>
                        </a:rPr>
                        <a:t>ad</a:t>
                      </a:r>
                      <a:r>
                        <a:rPr lang="es-CO" sz="1200">
                          <a:solidFill>
                            <a:sysClr val="windowText" lastClr="000000"/>
                          </a:solidFill>
                          <a:effectLst/>
                        </a:rPr>
                        <a:t>o</a:t>
                      </a:r>
                      <a:endParaRPr lang="es-CO" sz="110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62075" marR="1365885" algn="ctr">
                        <a:lnSpc>
                          <a:spcPct val="107000"/>
                        </a:lnSpc>
                        <a:spcBef>
                          <a:spcPts val="55"/>
                        </a:spcBef>
                        <a:spcAft>
                          <a:spcPts val="800"/>
                        </a:spcAft>
                      </a:pPr>
                      <a:r>
                        <a:rPr lang="es-CO" sz="1200" dirty="0">
                          <a:solidFill>
                            <a:sysClr val="windowText" lastClr="000000"/>
                          </a:solidFill>
                          <a:effectLst/>
                        </a:rPr>
                        <a:t>8</a:t>
                      </a:r>
                      <a:endParaRPr lang="es-CO" sz="1100" dirty="0">
                        <a:solidFill>
                          <a:sysClr val="windowText" lastClr="000000"/>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TextBox 13"/>
          <p:cNvSpPr txBox="1"/>
          <p:nvPr/>
        </p:nvSpPr>
        <p:spPr>
          <a:xfrm>
            <a:off x="6781800" y="5486400"/>
            <a:ext cx="1933575" cy="338554"/>
          </a:xfrm>
          <a:prstGeom prst="rect">
            <a:avLst/>
          </a:prstGeom>
          <a:noFill/>
        </p:spPr>
        <p:txBody>
          <a:bodyPr wrap="square" rtlCol="0">
            <a:spAutoFit/>
          </a:bodyPr>
          <a:lstStyle/>
          <a:p>
            <a:r>
              <a:rPr lang="es-CO" sz="1600" b="1" dirty="0"/>
              <a:t>Fallo sancionatorio</a:t>
            </a:r>
            <a:endParaRPr lang="es-CO" sz="1600" dirty="0"/>
          </a:p>
        </p:txBody>
      </p:sp>
      <p:sp>
        <p:nvSpPr>
          <p:cNvPr id="15" name="TextBox 14"/>
          <p:cNvSpPr txBox="1"/>
          <p:nvPr/>
        </p:nvSpPr>
        <p:spPr>
          <a:xfrm>
            <a:off x="6964680" y="4572000"/>
            <a:ext cx="1600200" cy="584775"/>
          </a:xfrm>
          <a:prstGeom prst="rect">
            <a:avLst/>
          </a:prstGeom>
          <a:noFill/>
        </p:spPr>
        <p:txBody>
          <a:bodyPr wrap="square" rtlCol="0">
            <a:spAutoFit/>
          </a:bodyPr>
          <a:lstStyle/>
          <a:p>
            <a:r>
              <a:rPr lang="es-CO" sz="1600" b="1" dirty="0"/>
              <a:t>Administrativo </a:t>
            </a:r>
            <a:r>
              <a:rPr lang="es-CO" sz="1600" b="1" dirty="0" smtClean="0"/>
              <a:t>Sancionatorio</a:t>
            </a:r>
            <a:endParaRPr lang="es-CO" sz="1600" dirty="0"/>
          </a:p>
        </p:txBody>
      </p:sp>
      <p:sp>
        <p:nvSpPr>
          <p:cNvPr id="16" name="TextBox 15"/>
          <p:cNvSpPr txBox="1"/>
          <p:nvPr/>
        </p:nvSpPr>
        <p:spPr>
          <a:xfrm>
            <a:off x="6812280" y="3415725"/>
            <a:ext cx="1905000" cy="584775"/>
          </a:xfrm>
          <a:prstGeom prst="rect">
            <a:avLst/>
          </a:prstGeom>
          <a:noFill/>
        </p:spPr>
        <p:txBody>
          <a:bodyPr wrap="square" rtlCol="0">
            <a:spAutoFit/>
          </a:bodyPr>
          <a:lstStyle/>
          <a:p>
            <a:pPr lvl="0" algn="ctr"/>
            <a:r>
              <a:rPr lang="es-CO" sz="1600" b="1" dirty="0"/>
              <a:t>Recaudo vigencia </a:t>
            </a:r>
            <a:r>
              <a:rPr lang="es-CO" sz="1600" b="1" dirty="0" smtClean="0"/>
              <a:t>2017</a:t>
            </a:r>
            <a:endParaRPr lang="es-CO" sz="1600" dirty="0"/>
          </a:p>
        </p:txBody>
      </p:sp>
      <p:sp>
        <p:nvSpPr>
          <p:cNvPr id="17" name="TextBox 16"/>
          <p:cNvSpPr txBox="1"/>
          <p:nvPr/>
        </p:nvSpPr>
        <p:spPr>
          <a:xfrm>
            <a:off x="6871335" y="1447800"/>
            <a:ext cx="1828800" cy="830997"/>
          </a:xfrm>
          <a:prstGeom prst="rect">
            <a:avLst/>
          </a:prstGeom>
          <a:noFill/>
        </p:spPr>
        <p:txBody>
          <a:bodyPr wrap="square" rtlCol="0">
            <a:spAutoFit/>
          </a:bodyPr>
          <a:lstStyle/>
          <a:p>
            <a:pPr lvl="0" algn="ctr"/>
            <a:r>
              <a:rPr lang="es-CO" sz="1600" b="1" dirty="0"/>
              <a:t>Procesos de jurisdicción coactiva en </a:t>
            </a:r>
            <a:r>
              <a:rPr lang="es-CO" sz="1600" b="1" dirty="0" smtClean="0"/>
              <a:t>trámite</a:t>
            </a:r>
            <a:endParaRPr lang="es-CO" sz="1600" dirty="0"/>
          </a:p>
        </p:txBody>
      </p:sp>
    </p:spTree>
    <p:extLst>
      <p:ext uri="{BB962C8B-B14F-4D97-AF65-F5344CB8AC3E}">
        <p14:creationId xmlns:p14="http://schemas.microsoft.com/office/powerpoint/2010/main" val="2920287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29400" y="701481"/>
            <a:ext cx="1962150" cy="461665"/>
          </a:xfrm>
          <a:prstGeom prst="rect">
            <a:avLst/>
          </a:prstGeom>
          <a:noFill/>
        </p:spPr>
        <p:txBody>
          <a:bodyPr wrap="square" rtlCol="0">
            <a:spAutoFit/>
          </a:bodyPr>
          <a:lstStyle/>
          <a:p>
            <a:r>
              <a:rPr lang="es-CO" sz="2400" b="1" dirty="0" smtClean="0"/>
              <a:t>Vigencia 2019</a:t>
            </a:r>
            <a:endParaRPr lang="es-CO" sz="2400" b="1" dirty="0"/>
          </a:p>
        </p:txBody>
      </p:sp>
      <p:sp>
        <p:nvSpPr>
          <p:cNvPr id="9" name="Título 6"/>
          <p:cNvSpPr txBox="1">
            <a:spLocks/>
          </p:cNvSpPr>
          <p:nvPr/>
        </p:nvSpPr>
        <p:spPr>
          <a:xfrm>
            <a:off x="457200" y="122238"/>
            <a:ext cx="68580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t>GESTIÓN RESPONSABILIDAD FISCAL Y JURISDICCIÓN COACTIVA VIGENCIAS 2017, 2018 y 2019.</a:t>
            </a:r>
            <a:endParaRPr lang="es-CO" sz="2400" b="1" dirty="0"/>
          </a:p>
        </p:txBody>
      </p:sp>
      <p:sp>
        <p:nvSpPr>
          <p:cNvPr id="3" name="TextBox 2"/>
          <p:cNvSpPr txBox="1"/>
          <p:nvPr/>
        </p:nvSpPr>
        <p:spPr>
          <a:xfrm>
            <a:off x="457200" y="1143000"/>
            <a:ext cx="8305800" cy="5324535"/>
          </a:xfrm>
          <a:prstGeom prst="rect">
            <a:avLst/>
          </a:prstGeom>
          <a:noFill/>
        </p:spPr>
        <p:txBody>
          <a:bodyPr wrap="square" rtlCol="0">
            <a:spAutoFit/>
          </a:bodyPr>
          <a:lstStyle/>
          <a:p>
            <a:pPr marL="342900" lvl="0" indent="-342900">
              <a:buFont typeface="Arial" pitchFamily="34" charset="0"/>
              <a:buChar char="•"/>
            </a:pPr>
            <a:r>
              <a:rPr lang="es-CO" sz="2000" dirty="0"/>
              <a:t>Se iniciaron 10 Procesos Administrativos Sancionatorios de la vigencia 2018.</a:t>
            </a:r>
          </a:p>
          <a:p>
            <a:pPr marL="342900" indent="-342900">
              <a:buFont typeface="Arial" pitchFamily="34" charset="0"/>
              <a:buChar char="•"/>
            </a:pPr>
            <a:endParaRPr lang="es-CO" sz="2000" dirty="0" smtClean="0"/>
          </a:p>
          <a:p>
            <a:pPr marL="342900" lvl="0" indent="-342900">
              <a:buFont typeface="Arial" pitchFamily="34" charset="0"/>
              <a:buChar char="•"/>
            </a:pPr>
            <a:r>
              <a:rPr lang="es-CO" sz="2000" dirty="0"/>
              <a:t>Se iniciaron 8 Procesos Administrativos Sancionatorios de la vigencia 2019, quedando tan solo pendientes los Procesos que fueron trasladados a finales de noviembre y diciembre de 2019.</a:t>
            </a:r>
          </a:p>
          <a:p>
            <a:pPr marL="342900" indent="-342900">
              <a:buFont typeface="Arial" pitchFamily="34" charset="0"/>
              <a:buChar char="•"/>
            </a:pPr>
            <a:endParaRPr lang="es-CO" sz="2000" dirty="0"/>
          </a:p>
          <a:p>
            <a:pPr marL="342900" lvl="0" indent="-342900">
              <a:buFont typeface="Arial" pitchFamily="34" charset="0"/>
              <a:buChar char="•"/>
            </a:pPr>
            <a:r>
              <a:rPr lang="es-CO" sz="2000" dirty="0"/>
              <a:t>Se tramitaron 10 Indagaciones Preliminares de la vigencia 2017, que se encontraban represadas.</a:t>
            </a:r>
          </a:p>
          <a:p>
            <a:pPr marL="342900" indent="-342900">
              <a:buFont typeface="Arial" pitchFamily="34" charset="0"/>
              <a:buChar char="•"/>
            </a:pPr>
            <a:endParaRPr lang="es-CO" sz="2000" dirty="0" smtClean="0"/>
          </a:p>
          <a:p>
            <a:pPr marL="342900" lvl="0" indent="-342900">
              <a:buFont typeface="Arial" pitchFamily="34" charset="0"/>
              <a:buChar char="•"/>
            </a:pPr>
            <a:r>
              <a:rPr lang="es-CO" sz="2000" dirty="0"/>
              <a:t>Se impulsaron 5 Indagaciones Preliminares de la vigencia 2018, archivando una (020-18), </a:t>
            </a:r>
            <a:r>
              <a:rPr lang="es-CO" sz="2000" dirty="0" err="1"/>
              <a:t>aperturado</a:t>
            </a:r>
            <a:r>
              <a:rPr lang="es-CO" sz="2000" dirty="0"/>
              <a:t> a Proceso otra (012-18), y las demás han sido impulsadas.</a:t>
            </a:r>
          </a:p>
          <a:p>
            <a:pPr marL="342900" indent="-342900">
              <a:buFont typeface="Arial" pitchFamily="34" charset="0"/>
              <a:buChar char="•"/>
            </a:pPr>
            <a:endParaRPr lang="es-CO" sz="2000" dirty="0"/>
          </a:p>
          <a:p>
            <a:pPr marL="342900" lvl="0" indent="-342900">
              <a:buFont typeface="Arial" pitchFamily="34" charset="0"/>
              <a:buChar char="•"/>
            </a:pPr>
            <a:r>
              <a:rPr lang="es-CO" sz="2000" dirty="0"/>
              <a:t>Se </a:t>
            </a:r>
            <a:r>
              <a:rPr lang="es-CO" sz="2000" dirty="0" err="1"/>
              <a:t>aperturaron</a:t>
            </a:r>
            <a:r>
              <a:rPr lang="es-CO" sz="2000" dirty="0"/>
              <a:t> 2 Indagaciones Preliminares de la vigencia 2019.</a:t>
            </a:r>
          </a:p>
          <a:p>
            <a:endParaRPr lang="es-CO" sz="2000" dirty="0" smtClean="0"/>
          </a:p>
          <a:p>
            <a:endParaRPr lang="es-CO" sz="2000" dirty="0"/>
          </a:p>
        </p:txBody>
      </p:sp>
    </p:spTree>
    <p:extLst>
      <p:ext uri="{BB962C8B-B14F-4D97-AF65-F5344CB8AC3E}">
        <p14:creationId xmlns:p14="http://schemas.microsoft.com/office/powerpoint/2010/main" val="3237712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29400" y="701481"/>
            <a:ext cx="1962150" cy="461665"/>
          </a:xfrm>
          <a:prstGeom prst="rect">
            <a:avLst/>
          </a:prstGeom>
          <a:noFill/>
        </p:spPr>
        <p:txBody>
          <a:bodyPr wrap="square" rtlCol="0">
            <a:spAutoFit/>
          </a:bodyPr>
          <a:lstStyle/>
          <a:p>
            <a:r>
              <a:rPr lang="es-CO" sz="2400" b="1" dirty="0" smtClean="0"/>
              <a:t>Vigencia 2018</a:t>
            </a:r>
            <a:endParaRPr lang="es-CO" sz="2400" b="1" dirty="0"/>
          </a:p>
        </p:txBody>
      </p:sp>
      <p:sp>
        <p:nvSpPr>
          <p:cNvPr id="9" name="Título 6"/>
          <p:cNvSpPr txBox="1">
            <a:spLocks/>
          </p:cNvSpPr>
          <p:nvPr/>
        </p:nvSpPr>
        <p:spPr>
          <a:xfrm>
            <a:off x="457200" y="122238"/>
            <a:ext cx="68580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400" b="1" dirty="0" smtClean="0"/>
              <a:t>GESTIÓN RESPONSABILIDAD FISCAL Y JURISDICCIÓN COACTIVA VIGENCIAS 2017, 2018 y 2019.</a:t>
            </a:r>
            <a:endParaRPr lang="es-CO" sz="2400" b="1" dirty="0"/>
          </a:p>
        </p:txBody>
      </p:sp>
      <p:sp>
        <p:nvSpPr>
          <p:cNvPr id="3" name="TextBox 2"/>
          <p:cNvSpPr txBox="1"/>
          <p:nvPr/>
        </p:nvSpPr>
        <p:spPr>
          <a:xfrm>
            <a:off x="609600" y="1385530"/>
            <a:ext cx="8305800" cy="4862870"/>
          </a:xfrm>
          <a:prstGeom prst="rect">
            <a:avLst/>
          </a:prstGeom>
          <a:noFill/>
        </p:spPr>
        <p:txBody>
          <a:bodyPr wrap="square" rtlCol="0">
            <a:spAutoFit/>
          </a:bodyPr>
          <a:lstStyle/>
          <a:p>
            <a:pPr marL="285750" lvl="0" indent="-285750">
              <a:buFont typeface="Arial" pitchFamily="34" charset="0"/>
              <a:buChar char="•"/>
            </a:pPr>
            <a:r>
              <a:rPr lang="es-CO" b="1" dirty="0"/>
              <a:t>Se impulsaron procesalmente, 9 procesos de la vigencia 2017, así:</a:t>
            </a:r>
            <a:endParaRPr lang="es-CO" sz="1600" dirty="0"/>
          </a:p>
          <a:p>
            <a:pPr lvl="1"/>
            <a:r>
              <a:rPr lang="es-CO" dirty="0"/>
              <a:t>2 procesos (006-17 y 014-17), terminaron por pago de la sanción.</a:t>
            </a:r>
          </a:p>
          <a:p>
            <a:pPr lvl="1"/>
            <a:r>
              <a:rPr lang="es-CO" dirty="0"/>
              <a:t>5 procesos restantes fueron archivados por no encontrarse probada la afectación a la Contraloría General del Quindío. </a:t>
            </a:r>
          </a:p>
          <a:p>
            <a:r>
              <a:rPr lang="es-CO" b="1" dirty="0"/>
              <a:t> </a:t>
            </a:r>
            <a:endParaRPr lang="es-CO" dirty="0"/>
          </a:p>
          <a:p>
            <a:pPr marL="285750" lvl="0" indent="-285750">
              <a:buFont typeface="Arial" pitchFamily="34" charset="0"/>
              <a:buChar char="•"/>
            </a:pPr>
            <a:r>
              <a:rPr lang="es-CO" b="1" dirty="0"/>
              <a:t>Se impulsaron procesalmente, 17 procesos de la vigencia 2018 así:</a:t>
            </a:r>
            <a:endParaRPr lang="es-CO" sz="1600" dirty="0"/>
          </a:p>
          <a:p>
            <a:pPr lvl="1"/>
            <a:r>
              <a:rPr lang="es-CO" dirty="0"/>
              <a:t>Se archivaron 2 Procesos (001-18, 014-18) por no encontrarse probada la afectación a la Contraloría General del Quindío.</a:t>
            </a:r>
          </a:p>
          <a:p>
            <a:pPr lvl="1"/>
            <a:r>
              <a:rPr lang="es-CO" dirty="0"/>
              <a:t>Se profirieron 3 Autos imponiendo sanción (002-18, 003-18, 006-18), los cuales están pendientes de ser pasados a Jurisdicción Coactiva para iniciar Proceso por encontrarse dentro del término que tiene el sancionado para pagar.</a:t>
            </a:r>
          </a:p>
          <a:p>
            <a:pPr lvl="1"/>
            <a:r>
              <a:rPr lang="es-CO" dirty="0"/>
              <a:t>Se impulsaron procesalmente 11 procesos, que aún se encuentran en trámite.</a:t>
            </a:r>
          </a:p>
          <a:p>
            <a:r>
              <a:rPr lang="es-CO" b="1" dirty="0"/>
              <a:t> </a:t>
            </a:r>
            <a:endParaRPr lang="es-CO" dirty="0"/>
          </a:p>
          <a:p>
            <a:pPr lvl="0"/>
            <a:r>
              <a:rPr lang="es-CO" b="1" dirty="0"/>
              <a:t>Se impulsaron procesalmente, 7 procesos de la vigencia 2019, encontrándose todos activos y en trámite.</a:t>
            </a:r>
            <a:endParaRPr lang="es-CO" sz="1600" dirty="0"/>
          </a:p>
          <a:p>
            <a:endParaRPr lang="es-CO" sz="2000" dirty="0" smtClean="0"/>
          </a:p>
          <a:p>
            <a:endParaRPr lang="es-CO" sz="2000" dirty="0"/>
          </a:p>
        </p:txBody>
      </p:sp>
    </p:spTree>
    <p:extLst>
      <p:ext uri="{BB962C8B-B14F-4D97-AF65-F5344CB8AC3E}">
        <p14:creationId xmlns:p14="http://schemas.microsoft.com/office/powerpoint/2010/main" val="3828395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304800"/>
            <a:ext cx="8610600" cy="4939814"/>
          </a:xfrm>
          <a:prstGeom prst="rect">
            <a:avLst/>
          </a:prstGeom>
          <a:noFill/>
        </p:spPr>
        <p:txBody>
          <a:bodyPr wrap="square" rtlCol="0">
            <a:spAutoFit/>
          </a:bodyPr>
          <a:lstStyle/>
          <a:p>
            <a:r>
              <a:rPr lang="es-CO" sz="1400" b="1" dirty="0" smtClean="0"/>
              <a:t>En </a:t>
            </a:r>
            <a:r>
              <a:rPr lang="es-CO" sz="1400" b="1" dirty="0"/>
              <a:t>materia de Responsabilidad Fiscal</a:t>
            </a:r>
            <a:r>
              <a:rPr lang="es-CO" sz="1200" b="1" dirty="0"/>
              <a:t>, </a:t>
            </a:r>
            <a:r>
              <a:rPr lang="es-CO" sz="1200" dirty="0"/>
              <a:t>se impulsaron todos los procesos que presentaban vencimiento, se dio trámite a todas las indagaciones preliminares dentro del término procesal oportuno y se avoco conocimiento de todos los hallazgos trasladados teniendo en cuenta los términos internos con los que contamos.</a:t>
            </a:r>
            <a:endParaRPr lang="es-CO" sz="1100" dirty="0"/>
          </a:p>
          <a:p>
            <a:pPr lvl="0"/>
            <a:r>
              <a:rPr lang="es-CO" sz="1200" dirty="0"/>
              <a:t>Se impulsaron procesalmente 3 Procesos de la vigencia </a:t>
            </a:r>
            <a:r>
              <a:rPr lang="es-CO" sz="1200" dirty="0" smtClean="0"/>
              <a:t>2015:</a:t>
            </a:r>
            <a:endParaRPr lang="es-CO" sz="1100" dirty="0"/>
          </a:p>
          <a:p>
            <a:pPr marL="171450" lvl="0" indent="-171450">
              <a:buFont typeface="Arial" pitchFamily="34" charset="0"/>
              <a:buChar char="•"/>
            </a:pPr>
            <a:r>
              <a:rPr lang="es-CO" sz="1100" b="1" dirty="0" smtClean="0"/>
              <a:t>004-15</a:t>
            </a:r>
            <a:r>
              <a:rPr lang="es-CO" sz="1100" b="1" dirty="0"/>
              <a:t>:</a:t>
            </a:r>
            <a:r>
              <a:rPr lang="es-CO" sz="1100" dirty="0"/>
              <a:t> Fallo con responsabilidad fiscal, el cual fue objeto de recurso de reposición y nos encontramos dentro del término para </a:t>
            </a:r>
            <a:r>
              <a:rPr lang="es-CO" sz="1100" dirty="0" smtClean="0"/>
              <a:t>resolver.</a:t>
            </a:r>
          </a:p>
          <a:p>
            <a:pPr marL="171450" lvl="0" indent="-171450">
              <a:buFont typeface="Arial" pitchFamily="34" charset="0"/>
              <a:buChar char="•"/>
            </a:pPr>
            <a:r>
              <a:rPr lang="es-CO" sz="1100" b="1" dirty="0" smtClean="0"/>
              <a:t>005-15</a:t>
            </a:r>
            <a:r>
              <a:rPr lang="es-CO" sz="1100" b="1" dirty="0"/>
              <a:t>:</a:t>
            </a:r>
            <a:r>
              <a:rPr lang="es-CO" sz="1100" dirty="0"/>
              <a:t> Fallo sin responsabilidad Fiscal, el cual fue objeto de recurso de reposición y nos encontramos dentro del término para </a:t>
            </a:r>
            <a:r>
              <a:rPr lang="es-CO" sz="1100" dirty="0" smtClean="0"/>
              <a:t>resolver.</a:t>
            </a:r>
          </a:p>
          <a:p>
            <a:pPr marL="171450" lvl="0" indent="-171450">
              <a:buFont typeface="Arial" pitchFamily="34" charset="0"/>
              <a:buChar char="•"/>
            </a:pPr>
            <a:r>
              <a:rPr lang="es-CO" sz="1100" b="1" dirty="0" smtClean="0"/>
              <a:t>009-15</a:t>
            </a:r>
            <a:r>
              <a:rPr lang="es-CO" sz="1100" dirty="0"/>
              <a:t>: Fallo sin responsabilidad Fiscal, se encuentra en término de ejecutoria.</a:t>
            </a:r>
            <a:endParaRPr lang="es-CO" sz="1200" dirty="0"/>
          </a:p>
          <a:p>
            <a:r>
              <a:rPr lang="es-CO" sz="1200" dirty="0"/>
              <a:t> </a:t>
            </a:r>
          </a:p>
          <a:p>
            <a:r>
              <a:rPr lang="es-CO" sz="1200" dirty="0" smtClean="0"/>
              <a:t>*Respecto </a:t>
            </a:r>
            <a:r>
              <a:rPr lang="es-CO" sz="1200" dirty="0"/>
              <a:t>a los procesos de la vigencia 2016, se realizó investigación de bienes de los presuntos responsables.</a:t>
            </a:r>
          </a:p>
          <a:p>
            <a:r>
              <a:rPr lang="es-CO" sz="1200" dirty="0"/>
              <a:t> </a:t>
            </a:r>
            <a:endParaRPr lang="es-CO" sz="1100" dirty="0"/>
          </a:p>
          <a:p>
            <a:r>
              <a:rPr lang="es-CO" sz="1200" dirty="0" smtClean="0"/>
              <a:t>*Respecto </a:t>
            </a:r>
            <a:r>
              <a:rPr lang="es-CO" sz="1200" dirty="0"/>
              <a:t>de los procesos de la vigencia 2017, se archivaron 3 procesos (007-17, 008-17, 009-17), por no encontrarse claros los elementos de la responsabilidad fiscal (art. 5 Ley 610 de 2000), y por haberse dado aplicación al Concepto unificado de la Contraloría General de la Nación, respecto a la Contribución Especial, igualmente se realizó investigación de bienes de todos los presuntos responsables.</a:t>
            </a:r>
          </a:p>
          <a:p>
            <a:r>
              <a:rPr lang="es-CO" sz="1200" dirty="0"/>
              <a:t> </a:t>
            </a:r>
            <a:endParaRPr lang="es-CO" sz="1100" dirty="0"/>
          </a:p>
          <a:p>
            <a:r>
              <a:rPr lang="es-CO" sz="1200" dirty="0" smtClean="0"/>
              <a:t>*Respecto </a:t>
            </a:r>
            <a:r>
              <a:rPr lang="es-CO" sz="1200" dirty="0"/>
              <a:t>a los procesos de la vigencia 2018, se realizó investigación de bienes de todos los presuntos responsables, y se impulsaron los procesos que correspondieron a los trasladados en el 2018, pero que tenían vencimiento en el 2019, así</a:t>
            </a:r>
            <a:r>
              <a:rPr lang="es-CO" sz="1200" dirty="0" smtClean="0"/>
              <a:t>:</a:t>
            </a:r>
            <a:endParaRPr lang="es-CO" sz="1100" dirty="0"/>
          </a:p>
          <a:p>
            <a:pPr marL="171450" lvl="0" indent="-171450">
              <a:buFont typeface="Arial" pitchFamily="34" charset="0"/>
              <a:buChar char="•"/>
            </a:pPr>
            <a:r>
              <a:rPr lang="es-CO" sz="1100" dirty="0"/>
              <a:t>Se </a:t>
            </a:r>
            <a:r>
              <a:rPr lang="es-CO" sz="1100" dirty="0" err="1"/>
              <a:t>aperturaron</a:t>
            </a:r>
            <a:r>
              <a:rPr lang="es-CO" sz="1100" dirty="0"/>
              <a:t> a Proceso de Responsabilidad Fiscal 4 procesos (001-18, 021-18, 023-18, 025-18</a:t>
            </a:r>
            <a:r>
              <a:rPr lang="es-CO" sz="1100" dirty="0" smtClean="0"/>
              <a:t>).</a:t>
            </a:r>
            <a:endParaRPr lang="es-CO" sz="1050" dirty="0"/>
          </a:p>
          <a:p>
            <a:pPr marL="171450" lvl="0" indent="-171450">
              <a:buFont typeface="Arial" pitchFamily="34" charset="0"/>
              <a:buChar char="•"/>
            </a:pPr>
            <a:r>
              <a:rPr lang="es-CO" sz="1100" dirty="0"/>
              <a:t>Se </a:t>
            </a:r>
            <a:r>
              <a:rPr lang="es-CO" sz="1100" dirty="0" err="1"/>
              <a:t>aperturó</a:t>
            </a:r>
            <a:r>
              <a:rPr lang="es-CO" sz="1100" dirty="0"/>
              <a:t> a Indagación Preliminar el Proceso 024-18, el cual a su vez fue </a:t>
            </a:r>
            <a:r>
              <a:rPr lang="es-CO" sz="1100" dirty="0" err="1"/>
              <a:t>aperturado</a:t>
            </a:r>
            <a:r>
              <a:rPr lang="es-CO" sz="1100" dirty="0"/>
              <a:t> a Proceso de Responsabilidad Fiscal dentro de la vigencia 2019, y en término procesal oportuno.</a:t>
            </a:r>
            <a:endParaRPr lang="es-CO" sz="1050" dirty="0"/>
          </a:p>
          <a:p>
            <a:r>
              <a:rPr lang="es-CO" sz="1200" dirty="0"/>
              <a:t> </a:t>
            </a:r>
            <a:endParaRPr lang="es-CO" sz="1100" dirty="0"/>
          </a:p>
          <a:p>
            <a:r>
              <a:rPr lang="es-CO" sz="1200" dirty="0" smtClean="0"/>
              <a:t>*Respecto </a:t>
            </a:r>
            <a:r>
              <a:rPr lang="es-CO" sz="1200" dirty="0"/>
              <a:t>a los procesos de la vigencia 2019, se realizó investigación de bienes de todos los presuntos responsables, y se impulsaron todos los procesos de esta vigencia que tenían vencimiento por el traslado efectuado en el mismo año, así</a:t>
            </a:r>
            <a:r>
              <a:rPr lang="es-CO" sz="1200" dirty="0" smtClean="0"/>
              <a:t>:</a:t>
            </a:r>
            <a:endParaRPr lang="es-CO" sz="1100" dirty="0"/>
          </a:p>
          <a:p>
            <a:pPr marL="171450" lvl="0" indent="-171450">
              <a:buFont typeface="Arial" pitchFamily="34" charset="0"/>
              <a:buChar char="•"/>
            </a:pPr>
            <a:r>
              <a:rPr lang="es-CO" sz="1200" dirty="0"/>
              <a:t>Se </a:t>
            </a:r>
            <a:r>
              <a:rPr lang="es-CO" sz="1200" dirty="0" err="1"/>
              <a:t>aperturaron</a:t>
            </a:r>
            <a:r>
              <a:rPr lang="es-CO" sz="1200" dirty="0"/>
              <a:t> a Proceso de Responsabilidad Fiscal de 12 Procesos.</a:t>
            </a:r>
            <a:endParaRPr lang="es-CO" sz="1100" dirty="0"/>
          </a:p>
          <a:p>
            <a:endParaRPr lang="es-CO" sz="1400" dirty="0" smtClean="0"/>
          </a:p>
          <a:p>
            <a:endParaRPr lang="es-CO" sz="1400" dirty="0"/>
          </a:p>
        </p:txBody>
      </p:sp>
      <p:graphicFrame>
        <p:nvGraphicFramePr>
          <p:cNvPr id="2" name="Table 1"/>
          <p:cNvGraphicFramePr>
            <a:graphicFrameLocks noGrp="1"/>
          </p:cNvGraphicFramePr>
          <p:nvPr>
            <p:extLst>
              <p:ext uri="{D42A27DB-BD31-4B8C-83A1-F6EECF244321}">
                <p14:modId xmlns:p14="http://schemas.microsoft.com/office/powerpoint/2010/main" val="3675871058"/>
              </p:ext>
            </p:extLst>
          </p:nvPr>
        </p:nvGraphicFramePr>
        <p:xfrm>
          <a:off x="1905000" y="4800600"/>
          <a:ext cx="5105400" cy="990599"/>
        </p:xfrm>
        <a:graphic>
          <a:graphicData uri="http://schemas.openxmlformats.org/drawingml/2006/table">
            <a:tbl>
              <a:tblPr>
                <a:tableStyleId>{5C22544A-7EE6-4342-B048-85BDC9FD1C3A}</a:tableStyleId>
              </a:tblPr>
              <a:tblGrid>
                <a:gridCol w="3505200"/>
                <a:gridCol w="1600200"/>
              </a:tblGrid>
              <a:tr h="247032">
                <a:tc>
                  <a:txBody>
                    <a:bodyPr/>
                    <a:lstStyle/>
                    <a:p>
                      <a:pPr algn="ctr" rtl="0" fontAlgn="ctr"/>
                      <a:r>
                        <a:rPr lang="es-CO" sz="1200" b="1" u="none" strike="noStrike" dirty="0">
                          <a:effectLst/>
                        </a:rPr>
                        <a:t>PAGOS OBTENIDOS DE SANCIONES EN 2019:</a:t>
                      </a:r>
                      <a:endParaRPr lang="es-CO" sz="12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s-CO" sz="1200" b="1" u="none" strike="noStrike" dirty="0">
                          <a:effectLst/>
                        </a:rPr>
                        <a:t>X VALOR</a:t>
                      </a:r>
                      <a:endParaRPr lang="es-CO" sz="12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47032">
                <a:tc>
                  <a:txBody>
                    <a:bodyPr/>
                    <a:lstStyle/>
                    <a:p>
                      <a:pPr algn="ctr" rtl="0" fontAlgn="ctr"/>
                      <a:r>
                        <a:rPr lang="es-CO" sz="1200" u="none" strike="noStrike">
                          <a:effectLst/>
                        </a:rPr>
                        <a:t>006-17: </a:t>
                      </a:r>
                      <a:endParaRPr lang="es-CO"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$ 1.079.230</a:t>
                      </a:r>
                      <a:endParaRPr lang="es-CO"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032">
                <a:tc>
                  <a:txBody>
                    <a:bodyPr/>
                    <a:lstStyle/>
                    <a:p>
                      <a:pPr algn="ctr" rtl="0" fontAlgn="ctr"/>
                      <a:r>
                        <a:rPr lang="es-CO" sz="1200" u="none" strike="noStrike">
                          <a:effectLst/>
                        </a:rPr>
                        <a:t>014-17: </a:t>
                      </a:r>
                      <a:endParaRPr lang="es-CO"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$ 1.230.530</a:t>
                      </a:r>
                      <a:endParaRPr lang="es-CO"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03">
                <a:tc>
                  <a:txBody>
                    <a:bodyPr/>
                    <a:lstStyle/>
                    <a:p>
                      <a:pPr algn="ctr" rtl="0" fontAlgn="ctr"/>
                      <a:r>
                        <a:rPr lang="es-CO" sz="1400" b="1" u="none" strike="noStrike" dirty="0">
                          <a:effectLst/>
                        </a:rPr>
                        <a:t>TOTAL:</a:t>
                      </a:r>
                      <a:endParaRPr lang="es-CO"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1" u="none" strike="noStrike" dirty="0">
                          <a:effectLst/>
                        </a:rPr>
                        <a:t>$ 2.309.760</a:t>
                      </a:r>
                      <a:endParaRPr lang="es-CO"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17999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304800"/>
            <a:ext cx="8610600" cy="6001643"/>
          </a:xfrm>
          <a:prstGeom prst="rect">
            <a:avLst/>
          </a:prstGeom>
          <a:noFill/>
        </p:spPr>
        <p:txBody>
          <a:bodyPr wrap="square" rtlCol="0">
            <a:spAutoFit/>
          </a:bodyPr>
          <a:lstStyle/>
          <a:p>
            <a:pPr lvl="0"/>
            <a:r>
              <a:rPr lang="es-CO" sz="1600" dirty="0"/>
              <a:t>Se </a:t>
            </a:r>
            <a:r>
              <a:rPr lang="es-CO" sz="1600" dirty="0" err="1"/>
              <a:t>aperturaron</a:t>
            </a:r>
            <a:r>
              <a:rPr lang="es-CO" sz="1600" dirty="0"/>
              <a:t> 21 Indagaciones Preliminares, en lo corrido del 2019, de las cuales 19 ya fueron resueltas, quedando tan solo pendientes por resolver 2 que aún se encuentran dentro del término de los 6 meses.</a:t>
            </a:r>
            <a:endParaRPr lang="es-CO" sz="1400" dirty="0"/>
          </a:p>
          <a:p>
            <a:r>
              <a:rPr lang="es-CO" sz="800" dirty="0"/>
              <a:t> </a:t>
            </a:r>
          </a:p>
          <a:p>
            <a:pPr lvl="0"/>
            <a:r>
              <a:rPr lang="es-CO" sz="1600" dirty="0"/>
              <a:t>En cuanto a los traslados de los hallazgos, fueron trasladados 30 hallazgos, de los cuales, se avoco conocimiento de 16 traslados, (5 fueron archivados por no mérito, y 11 fueron </a:t>
            </a:r>
            <a:r>
              <a:rPr lang="es-CO" sz="1600" dirty="0" err="1"/>
              <a:t>aperturados</a:t>
            </a:r>
            <a:r>
              <a:rPr lang="es-CO" sz="1600" dirty="0"/>
              <a:t> a Proceso y a Indagación Preliminar), y quedan en término para avocar conocimiento 14 traslados que vencen a principios del año 2020.</a:t>
            </a:r>
            <a:endParaRPr lang="es-CO" sz="1400" dirty="0"/>
          </a:p>
          <a:p>
            <a:r>
              <a:rPr lang="es-CO" sz="800" dirty="0"/>
              <a:t> </a:t>
            </a:r>
          </a:p>
          <a:p>
            <a:pPr lvl="0"/>
            <a:r>
              <a:rPr lang="es-CO" sz="1600" dirty="0"/>
              <a:t>Finalmente, en cuanto a los Procesos de Jurisdicción Coactiva, se logró:</a:t>
            </a:r>
            <a:endParaRPr lang="es-CO" sz="1400" dirty="0"/>
          </a:p>
          <a:p>
            <a:r>
              <a:rPr lang="es-CO" sz="800" dirty="0"/>
              <a:t> </a:t>
            </a:r>
            <a:endParaRPr lang="es-CO" sz="800" dirty="0" smtClean="0"/>
          </a:p>
          <a:p>
            <a:pPr marL="285750" indent="-285750">
              <a:buFont typeface="Arial" pitchFamily="34" charset="0"/>
              <a:buChar char="•"/>
            </a:pPr>
            <a:r>
              <a:rPr lang="es-CO" sz="1600" b="1" dirty="0" smtClean="0"/>
              <a:t>PJC </a:t>
            </a:r>
            <a:r>
              <a:rPr lang="es-CO" sz="1600" b="1" dirty="0"/>
              <a:t>002-12:</a:t>
            </a:r>
            <a:r>
              <a:rPr lang="es-CO" sz="1600" dirty="0"/>
              <a:t> Se encuentra en trámite, al cual se le hace seguimiento semestral de los pagos, teniendo que conforme a lo informado a Julio de 2019, se han recibido por pago la suma de : </a:t>
            </a:r>
            <a:r>
              <a:rPr lang="es-CO" sz="1600" b="1" dirty="0"/>
              <a:t>$10.098.435</a:t>
            </a:r>
            <a:endParaRPr lang="es-CO" sz="1600" dirty="0"/>
          </a:p>
          <a:p>
            <a:endParaRPr lang="es-CO" sz="1600" dirty="0" smtClean="0"/>
          </a:p>
          <a:p>
            <a:pPr marL="285750" indent="-285750">
              <a:buFont typeface="Arial" pitchFamily="34" charset="0"/>
              <a:buChar char="•"/>
            </a:pPr>
            <a:r>
              <a:rPr lang="es-CO" sz="1600" b="1" dirty="0" smtClean="0"/>
              <a:t>PJC-001-17</a:t>
            </a:r>
            <a:r>
              <a:rPr lang="es-CO" sz="1600" b="1" dirty="0"/>
              <a:t>: </a:t>
            </a:r>
            <a:r>
              <a:rPr lang="es-CO" sz="1600" dirty="0"/>
              <a:t>Se logró la suscripción de un Acuerdo de Pago con el Señor LIBARDO FLÓREZ PATIÑO, el 15 de octubre de 2019, el cual a la fecha ha cumplido, y en virtud a esto ha pagado: $200.000 cuota inicial y $209.863 primera cuota para un total de </a:t>
            </a:r>
            <a:r>
              <a:rPr lang="es-CO" sz="1600" b="1" dirty="0"/>
              <a:t>$409.863.</a:t>
            </a:r>
            <a:endParaRPr lang="es-CO" sz="1600" dirty="0"/>
          </a:p>
          <a:p>
            <a:endParaRPr lang="es-CO" sz="1600" dirty="0" smtClean="0"/>
          </a:p>
          <a:p>
            <a:pPr marL="285750" indent="-285750">
              <a:buFont typeface="Arial" pitchFamily="34" charset="0"/>
              <a:buChar char="•"/>
            </a:pPr>
            <a:r>
              <a:rPr lang="es-CO" sz="1600" b="1" dirty="0" smtClean="0"/>
              <a:t>PJC-002-19</a:t>
            </a:r>
            <a:r>
              <a:rPr lang="es-CO" sz="1600" b="1" dirty="0"/>
              <a:t>: </a:t>
            </a:r>
            <a:r>
              <a:rPr lang="es-CO" sz="1600" dirty="0"/>
              <a:t>Luego de haberse declarado el incumplimiento del Acuerdo de Pago se logró que el Señor LUIS ALBERTO CASTAÑO SANZ, cancelara el monto total de la obligación por </a:t>
            </a:r>
            <a:r>
              <a:rPr lang="es-CO" sz="1600" b="1" dirty="0"/>
              <a:t>$1.307.293</a:t>
            </a:r>
            <a:endParaRPr lang="es-CO" sz="1600" dirty="0"/>
          </a:p>
          <a:p>
            <a:endParaRPr lang="es-CO" sz="1600" dirty="0" smtClean="0"/>
          </a:p>
          <a:p>
            <a:pPr marL="285750" indent="-285750">
              <a:buFont typeface="Arial" pitchFamily="34" charset="0"/>
              <a:buChar char="•"/>
            </a:pPr>
            <a:r>
              <a:rPr lang="es-CO" sz="1600" b="1" dirty="0" smtClean="0"/>
              <a:t>PJC-004-17</a:t>
            </a:r>
            <a:r>
              <a:rPr lang="es-CO" sz="1600" b="1" dirty="0"/>
              <a:t>:</a:t>
            </a:r>
            <a:r>
              <a:rPr lang="es-CO" sz="1600" dirty="0"/>
              <a:t> El Señor Juan José Orrego terminó de cancelar el Acuerdo de Pago, por lo que se emitió auto de cumplimiento del acuerdo de pago y archivo definitivo del proceso.</a:t>
            </a:r>
          </a:p>
          <a:p>
            <a:endParaRPr lang="es-CO" sz="1200" dirty="0" smtClean="0"/>
          </a:p>
          <a:p>
            <a:endParaRPr lang="es-CO" sz="1200" dirty="0"/>
          </a:p>
        </p:txBody>
      </p:sp>
    </p:spTree>
    <p:extLst>
      <p:ext uri="{BB962C8B-B14F-4D97-AF65-F5344CB8AC3E}">
        <p14:creationId xmlns:p14="http://schemas.microsoft.com/office/powerpoint/2010/main" val="439700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6"/>
          <p:cNvSpPr>
            <a:spLocks noGrp="1"/>
          </p:cNvSpPr>
          <p:nvPr>
            <p:ph type="title"/>
          </p:nvPr>
        </p:nvSpPr>
        <p:spPr>
          <a:xfrm>
            <a:off x="762000" y="152400"/>
            <a:ext cx="7772400" cy="792162"/>
          </a:xfrm>
        </p:spPr>
        <p:txBody>
          <a:bodyPr>
            <a:normAutofit/>
          </a:bodyPr>
          <a:lstStyle/>
          <a:p>
            <a:r>
              <a:rPr lang="es-CO" sz="3600" b="1" dirty="0" smtClean="0"/>
              <a:t>TALENTO</a:t>
            </a:r>
            <a:r>
              <a:rPr lang="es-CO" sz="3600" dirty="0" smtClean="0"/>
              <a:t> </a:t>
            </a:r>
            <a:r>
              <a:rPr lang="es-CO" sz="3600" b="1" dirty="0" smtClean="0"/>
              <a:t>HUMANO 2017, 2018 y 2019</a:t>
            </a:r>
            <a:endParaRPr lang="es-CO" sz="3600" b="1" dirty="0"/>
          </a:p>
        </p:txBody>
      </p:sp>
      <p:graphicFrame>
        <p:nvGraphicFramePr>
          <p:cNvPr id="7" name="Tabla 4"/>
          <p:cNvGraphicFramePr>
            <a:graphicFrameLocks noGrp="1"/>
          </p:cNvGraphicFramePr>
          <p:nvPr>
            <p:extLst>
              <p:ext uri="{D42A27DB-BD31-4B8C-83A1-F6EECF244321}">
                <p14:modId xmlns:p14="http://schemas.microsoft.com/office/powerpoint/2010/main" val="1025485951"/>
              </p:ext>
            </p:extLst>
          </p:nvPr>
        </p:nvGraphicFramePr>
        <p:xfrm>
          <a:off x="990600" y="2628900"/>
          <a:ext cx="3019099" cy="1600200"/>
        </p:xfrm>
        <a:graphic>
          <a:graphicData uri="http://schemas.openxmlformats.org/drawingml/2006/table">
            <a:tbl>
              <a:tblPr firstRow="1" firstCol="1" bandRow="1">
                <a:tableStyleId>{5C22544A-7EE6-4342-B048-85BDC9FD1C3A}</a:tableStyleId>
              </a:tblPr>
              <a:tblGrid>
                <a:gridCol w="1290778"/>
                <a:gridCol w="827938"/>
                <a:gridCol w="900383"/>
              </a:tblGrid>
              <a:tr h="762000">
                <a:tc gridSpan="3">
                  <a:txBody>
                    <a:bodyPr/>
                    <a:lstStyle/>
                    <a:p>
                      <a:pPr algn="ctr">
                        <a:lnSpc>
                          <a:spcPct val="115000"/>
                        </a:lnSpc>
                        <a:spcAft>
                          <a:spcPts val="0"/>
                        </a:spcAft>
                        <a:tabLst>
                          <a:tab pos="276225" algn="l"/>
                          <a:tab pos="3322955" algn="ctr"/>
                        </a:tabLst>
                      </a:pPr>
                      <a:r>
                        <a:rPr lang="es-CO" sz="1200" dirty="0">
                          <a:solidFill>
                            <a:schemeClr val="tx1"/>
                          </a:solidFill>
                          <a:effectLst/>
                        </a:rPr>
                        <a:t>CAPACITACIONES A</a:t>
                      </a:r>
                      <a:endParaRPr lang="es-CO" sz="1100" dirty="0">
                        <a:solidFill>
                          <a:schemeClr val="tx1"/>
                        </a:solidFill>
                        <a:effectLst/>
                      </a:endParaRPr>
                    </a:p>
                    <a:p>
                      <a:pPr algn="ctr">
                        <a:lnSpc>
                          <a:spcPct val="115000"/>
                        </a:lnSpc>
                        <a:spcAft>
                          <a:spcPts val="0"/>
                        </a:spcAft>
                        <a:tabLst>
                          <a:tab pos="276225" algn="l"/>
                          <a:tab pos="3322955" algn="ctr"/>
                        </a:tabLst>
                      </a:pPr>
                      <a:r>
                        <a:rPr lang="es-CO" sz="1200" dirty="0">
                          <a:solidFill>
                            <a:schemeClr val="tx1"/>
                          </a:solidFill>
                          <a:effectLst/>
                        </a:rPr>
                        <a:t>SUJETOS DE CONTROL Y  FUNCIONARIOS</a:t>
                      </a:r>
                      <a:endParaRPr lang="es-CO" sz="1100" dirty="0">
                        <a:solidFill>
                          <a:schemeClr val="tx1"/>
                        </a:solidFill>
                        <a:effectLst/>
                      </a:endParaRPr>
                    </a:p>
                    <a:p>
                      <a:pPr algn="ctr">
                        <a:lnSpc>
                          <a:spcPct val="115000"/>
                        </a:lnSpc>
                        <a:spcAft>
                          <a:spcPts val="0"/>
                        </a:spcAft>
                        <a:tabLst>
                          <a:tab pos="276225" algn="l"/>
                          <a:tab pos="3322955" algn="ctr"/>
                        </a:tabLst>
                      </a:pPr>
                      <a:r>
                        <a:rPr lang="es-CO" sz="1200" dirty="0">
                          <a:solidFill>
                            <a:schemeClr val="tx1"/>
                          </a:solidFill>
                          <a:effectLst/>
                        </a:rPr>
                        <a:t>(CONSOLIDADO VIGENCIAS)</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CO"/>
                    </a:p>
                  </a:txBody>
                  <a:tcPr/>
                </a:tc>
                <a:tc hMerge="1">
                  <a:txBody>
                    <a:bodyPr/>
                    <a:lstStyle/>
                    <a:p>
                      <a:endParaRPr lang="es-CO"/>
                    </a:p>
                  </a:txBody>
                  <a:tcPr/>
                </a:tc>
              </a:tr>
              <a:tr h="457200">
                <a:tc>
                  <a:txBody>
                    <a:bodyPr/>
                    <a:lstStyle/>
                    <a:p>
                      <a:pPr algn="ctr">
                        <a:lnSpc>
                          <a:spcPct val="115000"/>
                        </a:lnSpc>
                        <a:spcAft>
                          <a:spcPts val="0"/>
                        </a:spcAft>
                        <a:tabLst>
                          <a:tab pos="276225" algn="l"/>
                          <a:tab pos="3322955" algn="ctr"/>
                        </a:tabLst>
                      </a:pPr>
                      <a:r>
                        <a:rPr lang="es-CO" sz="1200" b="0">
                          <a:solidFill>
                            <a:schemeClr val="tx1"/>
                          </a:solidFill>
                          <a:effectLst/>
                        </a:rPr>
                        <a:t>2017</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276225" algn="l"/>
                          <a:tab pos="3322955" algn="ctr"/>
                        </a:tabLst>
                      </a:pPr>
                      <a:r>
                        <a:rPr lang="es-CO" sz="1200">
                          <a:solidFill>
                            <a:schemeClr val="tx1"/>
                          </a:solidFill>
                          <a:effectLst/>
                        </a:rPr>
                        <a:t>2018</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276225" algn="l"/>
                          <a:tab pos="3322955" algn="ctr"/>
                        </a:tabLst>
                      </a:pPr>
                      <a:r>
                        <a:rPr lang="es-CO" sz="1200">
                          <a:solidFill>
                            <a:schemeClr val="tx1"/>
                          </a:solidFill>
                          <a:effectLst/>
                        </a:rPr>
                        <a:t>2019</a:t>
                      </a:r>
                      <a:endParaRPr lang="es-CO" sz="1100">
                        <a:solidFill>
                          <a:schemeClr val="tx1"/>
                        </a:solidFill>
                        <a:effectLst/>
                      </a:endParaRPr>
                    </a:p>
                    <a:p>
                      <a:pPr algn="ctr">
                        <a:lnSpc>
                          <a:spcPct val="115000"/>
                        </a:lnSpc>
                        <a:spcAft>
                          <a:spcPts val="0"/>
                        </a:spcAft>
                        <a:tabLst>
                          <a:tab pos="276225" algn="l"/>
                          <a:tab pos="3322955" algn="ctr"/>
                        </a:tabLst>
                      </a:pPr>
                      <a:r>
                        <a:rPr lang="es-CO" sz="1200">
                          <a:solidFill>
                            <a:schemeClr val="tx1"/>
                          </a:solidFill>
                          <a:effectLst/>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1000">
                <a:tc>
                  <a:txBody>
                    <a:bodyPr/>
                    <a:lstStyle/>
                    <a:p>
                      <a:pPr algn="ctr">
                        <a:lnSpc>
                          <a:spcPct val="115000"/>
                        </a:lnSpc>
                        <a:spcAft>
                          <a:spcPts val="0"/>
                        </a:spcAft>
                        <a:tabLst>
                          <a:tab pos="276225" algn="l"/>
                          <a:tab pos="3322955" algn="ctr"/>
                        </a:tabLst>
                      </a:pPr>
                      <a:r>
                        <a:rPr lang="es-CO" sz="1200" b="0" dirty="0">
                          <a:solidFill>
                            <a:schemeClr val="tx1"/>
                          </a:solidFill>
                          <a:effectLst/>
                        </a:rPr>
                        <a:t>49</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276225" algn="l"/>
                          <a:tab pos="3322955" algn="ctr"/>
                        </a:tabLst>
                      </a:pPr>
                      <a:r>
                        <a:rPr lang="es-CO" sz="1200">
                          <a:solidFill>
                            <a:schemeClr val="tx1"/>
                          </a:solidFill>
                          <a:effectLst/>
                        </a:rPr>
                        <a:t>39</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276225" algn="l"/>
                          <a:tab pos="3322955" algn="ctr"/>
                        </a:tabLst>
                      </a:pPr>
                      <a:r>
                        <a:rPr lang="es-CO" sz="1200" dirty="0" smtClean="0">
                          <a:solidFill>
                            <a:schemeClr val="tx1"/>
                          </a:solidFill>
                          <a:effectLst/>
                          <a:latin typeface="+mn-lt"/>
                          <a:ea typeface="+mn-ea"/>
                          <a:cs typeface="+mn-cs"/>
                        </a:rPr>
                        <a:t>55</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83208546"/>
              </p:ext>
            </p:extLst>
          </p:nvPr>
        </p:nvGraphicFramePr>
        <p:xfrm>
          <a:off x="4648200" y="1219200"/>
          <a:ext cx="3810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332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1276350"/>
            <a:ext cx="6364287"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2"/>
          <p:cNvSpPr txBox="1"/>
          <p:nvPr/>
        </p:nvSpPr>
        <p:spPr>
          <a:xfrm>
            <a:off x="745158" y="304800"/>
            <a:ext cx="7408242" cy="830997"/>
          </a:xfrm>
          <a:prstGeom prst="rect">
            <a:avLst/>
          </a:prstGeom>
          <a:noFill/>
        </p:spPr>
        <p:txBody>
          <a:bodyPr wrap="square" rtlCol="0">
            <a:spAutoFit/>
          </a:bodyPr>
          <a:lstStyle/>
          <a:p>
            <a:pPr algn="ctr"/>
            <a:r>
              <a:rPr lang="es-CO" sz="2400" b="1" dirty="0" smtClean="0"/>
              <a:t>ACTIVIDADES DE BIENESTAR INSTITUCIONAL 2017-2018-2019</a:t>
            </a:r>
            <a:endParaRPr lang="es-CO" sz="2400" b="1" dirty="0"/>
          </a:p>
        </p:txBody>
      </p:sp>
    </p:spTree>
    <p:extLst>
      <p:ext uri="{BB962C8B-B14F-4D97-AF65-F5344CB8AC3E}">
        <p14:creationId xmlns:p14="http://schemas.microsoft.com/office/powerpoint/2010/main" val="716899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4"/>
          <p:cNvPicPr>
            <a:picLocks noChangeAspect="1"/>
          </p:cNvPicPr>
          <p:nvPr/>
        </p:nvPicPr>
        <p:blipFill>
          <a:blip r:embed="rId3"/>
          <a:stretch>
            <a:fillRect/>
          </a:stretch>
        </p:blipFill>
        <p:spPr>
          <a:xfrm>
            <a:off x="4419600" y="311450"/>
            <a:ext cx="4038600" cy="3294734"/>
          </a:xfrm>
          <a:prstGeom prst="rect">
            <a:avLst/>
          </a:prstGeom>
          <a:effectLst>
            <a:outerShdw blurRad="444500" dist="50800" dir="5400000" algn="ctr" rotWithShape="0">
              <a:srgbClr val="000000">
                <a:alpha val="66000"/>
              </a:srgbClr>
            </a:outerShdw>
          </a:effectLst>
        </p:spPr>
      </p:pic>
      <p:sp>
        <p:nvSpPr>
          <p:cNvPr id="4" name="CuadroTexto 5"/>
          <p:cNvSpPr txBox="1"/>
          <p:nvPr/>
        </p:nvSpPr>
        <p:spPr>
          <a:xfrm>
            <a:off x="272143" y="289679"/>
            <a:ext cx="3918857" cy="4647426"/>
          </a:xfrm>
          <a:prstGeom prst="rect">
            <a:avLst/>
          </a:prstGeom>
          <a:noFill/>
        </p:spPr>
        <p:txBody>
          <a:bodyPr wrap="square" rtlCol="0">
            <a:spAutoFit/>
          </a:bodyPr>
          <a:lstStyle/>
          <a:p>
            <a:pPr algn="ctr"/>
            <a:r>
              <a:rPr lang="es-E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Contraloría General del Departamento del Quindío fue creada mediante la Ordenanza N° 21 de 16 de Noviembre de 1966</a:t>
            </a:r>
            <a:r>
              <a:rPr lang="es-ES" sz="1600" dirty="0">
                <a:latin typeface="Arial" panose="020B0604020202020204" pitchFamily="34" charset="0"/>
                <a:cs typeface="Arial" panose="020B0604020202020204" pitchFamily="34" charset="0"/>
              </a:rPr>
              <a:t>, expedida por la Asamblea del Quindío como un organismo público de control fiscal territorial, de </a:t>
            </a:r>
            <a:r>
              <a:rPr lang="es-ES" sz="1600" b="1" dirty="0">
                <a:latin typeface="Arial" panose="020B0604020202020204" pitchFamily="34" charset="0"/>
                <a:cs typeface="Arial" panose="020B0604020202020204" pitchFamily="34" charset="0"/>
              </a:rPr>
              <a:t>carácter técnico con autonomía administrativa y presupuestal</a:t>
            </a:r>
            <a:r>
              <a:rPr lang="es-ES" sz="1600" dirty="0">
                <a:latin typeface="Arial" panose="020B0604020202020204" pitchFamily="34" charset="0"/>
                <a:cs typeface="Arial" panose="020B0604020202020204" pitchFamily="34" charset="0"/>
              </a:rPr>
              <a:t>. Está regida por la Constitución Política Nacional y </a:t>
            </a:r>
            <a:r>
              <a:rPr lang="es-E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Leyes 42 de 1993, 610 de 2000, 1474 de 2011</a:t>
            </a:r>
            <a:r>
              <a:rPr lang="es-ES" sz="1600" dirty="0">
                <a:latin typeface="Arial" panose="020B0604020202020204" pitchFamily="34" charset="0"/>
                <a:cs typeface="Arial" panose="020B0604020202020204" pitchFamily="34" charset="0"/>
              </a:rPr>
              <a:t>, las demás aplicables y en especial las dirigidas al Control Fiscal como apoyo directo al Control Social, ejerce en representación de la comunidad, la vigilancia de la gestión fiscal y de los particulares o entidades que manejan fondos o bienes públicos</a:t>
            </a:r>
            <a:endParaRPr lang="es-CO" sz="1600" dirty="0"/>
          </a:p>
        </p:txBody>
      </p:sp>
      <p:sp>
        <p:nvSpPr>
          <p:cNvPr id="5" name="Rectángulo 3"/>
          <p:cNvSpPr/>
          <p:nvPr/>
        </p:nvSpPr>
        <p:spPr>
          <a:xfrm>
            <a:off x="5372100" y="3810000"/>
            <a:ext cx="2819400" cy="1846659"/>
          </a:xfrm>
          <a:prstGeom prst="rect">
            <a:avLst/>
          </a:prstGeom>
        </p:spPr>
        <p:txBody>
          <a:bodyPr wrap="square">
            <a:spAutoFit/>
          </a:bodyPr>
          <a:lstStyle/>
          <a:p>
            <a:pPr algn="ctr"/>
            <a:r>
              <a:rPr lang="es-ES" sz="1200" dirty="0" smtClean="0">
                <a:latin typeface="Arial" panose="020B0604020202020204" pitchFamily="34" charset="0"/>
                <a:cs typeface="Arial" panose="020B0604020202020204" pitchFamily="34" charset="0"/>
              </a:rPr>
              <a:t> </a:t>
            </a:r>
            <a:r>
              <a:rPr lang="es-E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Estructura circular </a:t>
            </a:r>
            <a:r>
              <a:rPr lang="es-ES" sz="1200" dirty="0">
                <a:latin typeface="Arial" panose="020B0604020202020204" pitchFamily="34" charset="0"/>
                <a:cs typeface="Arial" panose="020B0604020202020204" pitchFamily="34" charset="0"/>
              </a:rPr>
              <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(Ordenanza No. 037 - 20/11/12).</a:t>
            </a:r>
            <a:br>
              <a:rPr lang="es-ES" sz="1200" dirty="0">
                <a:latin typeface="Arial" panose="020B0604020202020204" pitchFamily="34" charset="0"/>
                <a:cs typeface="Arial" panose="020B0604020202020204" pitchFamily="34" charset="0"/>
              </a:rPr>
            </a:br>
            <a:r>
              <a:rPr lang="es-ES" sz="1200" b="1" dirty="0">
                <a:latin typeface="Arial" panose="020B0604020202020204" pitchFamily="34" charset="0"/>
                <a:cs typeface="Arial" panose="020B0604020202020204" pitchFamily="34" charset="0"/>
              </a:rPr>
              <a:t>Planta de Personal 38 cargos </a:t>
            </a:r>
            <a:r>
              <a:rPr lang="es-ES" sz="1200" dirty="0">
                <a:latin typeface="Arial" panose="020B0604020202020204" pitchFamily="34" charset="0"/>
                <a:cs typeface="Arial" panose="020B0604020202020204" pitchFamily="34" charset="0"/>
              </a:rPr>
              <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t>
            </a:r>
            <a:r>
              <a:rPr lang="es-ES" sz="1200" b="1" i="1" dirty="0">
                <a:solidFill>
                  <a:schemeClr val="accent2">
                    <a:lumMod val="50000"/>
                  </a:schemeClr>
                </a:solidFill>
                <a:latin typeface="Arial" panose="020B0604020202020204" pitchFamily="34" charset="0"/>
                <a:cs typeface="Arial" panose="020B0604020202020204" pitchFamily="34" charset="0"/>
              </a:rPr>
              <a:t>32 Carrera administrativa.</a:t>
            </a:r>
            <a:br>
              <a:rPr lang="es-ES" sz="1200" b="1" i="1" dirty="0">
                <a:solidFill>
                  <a:schemeClr val="accent2">
                    <a:lumMod val="50000"/>
                  </a:schemeClr>
                </a:solidFill>
                <a:latin typeface="Arial" panose="020B0604020202020204" pitchFamily="34" charset="0"/>
                <a:cs typeface="Arial" panose="020B0604020202020204" pitchFamily="34" charset="0"/>
              </a:rPr>
            </a:br>
            <a:r>
              <a:rPr lang="es-ES" sz="1200" b="1" i="1" dirty="0">
                <a:solidFill>
                  <a:schemeClr val="accent2">
                    <a:lumMod val="50000"/>
                  </a:schemeClr>
                </a:solidFill>
                <a:latin typeface="Arial" panose="020B0604020202020204" pitchFamily="34" charset="0"/>
                <a:cs typeface="Arial" panose="020B0604020202020204" pitchFamily="34" charset="0"/>
              </a:rPr>
              <a:t>*5 libre nombramiento y remoción.</a:t>
            </a:r>
            <a:br>
              <a:rPr lang="es-ES" sz="1200" b="1" i="1" dirty="0">
                <a:solidFill>
                  <a:schemeClr val="accent2">
                    <a:lumMod val="50000"/>
                  </a:schemeClr>
                </a:solidFill>
                <a:latin typeface="Arial" panose="020B0604020202020204" pitchFamily="34" charset="0"/>
                <a:cs typeface="Arial" panose="020B0604020202020204" pitchFamily="34" charset="0"/>
              </a:rPr>
            </a:br>
            <a:r>
              <a:rPr lang="es-ES" sz="1200" b="1" i="1" dirty="0">
                <a:solidFill>
                  <a:schemeClr val="accent2">
                    <a:lumMod val="50000"/>
                  </a:schemeClr>
                </a:solidFill>
                <a:latin typeface="Arial" panose="020B0604020202020204" pitchFamily="34" charset="0"/>
                <a:cs typeface="Arial" panose="020B0604020202020204" pitchFamily="34" charset="0"/>
              </a:rPr>
              <a:t>*1 cargo de período fijo</a:t>
            </a:r>
            <a:r>
              <a:rPr lang="es-ES" sz="1200" b="1" i="1" dirty="0">
                <a:solidFill>
                  <a:schemeClr val="accent2">
                    <a:lumMod val="75000"/>
                  </a:schemeClr>
                </a:solidFill>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Ordenanzas No. 11 - 26/07/17</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Adoptada Resolución internas </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No. 193 – 26/07/17.</a:t>
            </a:r>
          </a:p>
        </p:txBody>
      </p:sp>
    </p:spTree>
    <p:extLst>
      <p:ext uri="{BB962C8B-B14F-4D97-AF65-F5344CB8AC3E}">
        <p14:creationId xmlns:p14="http://schemas.microsoft.com/office/powerpoint/2010/main" val="3464208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a 2"/>
          <p:cNvGraphicFramePr>
            <a:graphicFrameLocks noGrp="1"/>
          </p:cNvGraphicFramePr>
          <p:nvPr>
            <p:extLst>
              <p:ext uri="{D42A27DB-BD31-4B8C-83A1-F6EECF244321}">
                <p14:modId xmlns:p14="http://schemas.microsoft.com/office/powerpoint/2010/main" val="2978608971"/>
              </p:ext>
            </p:extLst>
          </p:nvPr>
        </p:nvGraphicFramePr>
        <p:xfrm>
          <a:off x="1066800" y="1371600"/>
          <a:ext cx="7467601" cy="3874007"/>
        </p:xfrm>
        <a:graphic>
          <a:graphicData uri="http://schemas.openxmlformats.org/drawingml/2006/table">
            <a:tbl>
              <a:tblPr firstRow="1" firstCol="1" bandRow="1">
                <a:tableStyleId>{5C22544A-7EE6-4342-B048-85BDC9FD1C3A}</a:tableStyleId>
              </a:tblPr>
              <a:tblGrid>
                <a:gridCol w="2488966"/>
                <a:gridCol w="2488966"/>
                <a:gridCol w="2489669"/>
              </a:tblGrid>
              <a:tr h="126830">
                <a:tc gridSpan="3">
                  <a:txBody>
                    <a:bodyPr/>
                    <a:lstStyle/>
                    <a:p>
                      <a:pPr algn="ctr">
                        <a:lnSpc>
                          <a:spcPct val="115000"/>
                        </a:lnSpc>
                        <a:spcAft>
                          <a:spcPts val="0"/>
                        </a:spcAft>
                      </a:pPr>
                      <a:r>
                        <a:rPr lang="es-ES" sz="1600" b="1" kern="1200" dirty="0">
                          <a:solidFill>
                            <a:schemeClr val="tx1"/>
                          </a:solidFill>
                          <a:effectLst/>
                        </a:rPr>
                        <a:t>Evaluación de desempeño</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CO"/>
                    </a:p>
                  </a:txBody>
                  <a:tcPr/>
                </a:tc>
                <a:tc hMerge="1">
                  <a:txBody>
                    <a:bodyPr/>
                    <a:lstStyle/>
                    <a:p>
                      <a:endParaRPr lang="es-CO"/>
                    </a:p>
                  </a:txBody>
                  <a:tcPr/>
                </a:tc>
              </a:tr>
              <a:tr h="393191">
                <a:tc>
                  <a:txBody>
                    <a:bodyPr/>
                    <a:lstStyle/>
                    <a:p>
                      <a:pPr algn="ctr">
                        <a:lnSpc>
                          <a:spcPct val="115000"/>
                        </a:lnSpc>
                        <a:spcAft>
                          <a:spcPts val="0"/>
                        </a:spcAft>
                      </a:pPr>
                      <a:r>
                        <a:rPr lang="es-ES" sz="1600" b="1" kern="1200" dirty="0">
                          <a:solidFill>
                            <a:schemeClr val="tx1"/>
                          </a:solidFill>
                          <a:effectLst/>
                        </a:rPr>
                        <a:t>Vigencia 2017</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S" sz="1600" b="1" kern="1200" dirty="0">
                          <a:solidFill>
                            <a:schemeClr val="tx1"/>
                          </a:solidFill>
                          <a:effectLst/>
                        </a:rPr>
                        <a:t>Vigencia 2018</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ES" sz="1600" b="1" kern="1200" dirty="0">
                          <a:solidFill>
                            <a:schemeClr val="tx1"/>
                          </a:solidFill>
                          <a:effectLst/>
                        </a:rPr>
                        <a:t>Vigencia 2019</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r>
              <a:tr h="1803739">
                <a:tc>
                  <a:txBody>
                    <a:bodyPr/>
                    <a:lstStyle/>
                    <a:p>
                      <a:pPr algn="just">
                        <a:lnSpc>
                          <a:spcPct val="115000"/>
                        </a:lnSpc>
                        <a:spcAft>
                          <a:spcPts val="0"/>
                        </a:spcAft>
                      </a:pPr>
                      <a:r>
                        <a:rPr lang="es-ES" sz="1400" b="0" dirty="0">
                          <a:solidFill>
                            <a:schemeClr val="tx1"/>
                          </a:solidFill>
                          <a:effectLst/>
                        </a:rPr>
                        <a:t>Con el fin de determinar el cumplimiento de los objetivos y metas establecidos en el Plan Estratégico de la entidad y de paso poder determinar el desempeño de cada uno de los funcionarios, se procedió a realizar la evaluación a los 31 funcionarios sujetos a la misma, arrojando como resultado una </a:t>
                      </a:r>
                      <a:r>
                        <a:rPr lang="es-ES" sz="1400" b="0" u="sng" dirty="0">
                          <a:solidFill>
                            <a:schemeClr val="tx1"/>
                          </a:solidFill>
                          <a:effectLst/>
                        </a:rPr>
                        <a:t>evaluación sobresaliente</a:t>
                      </a:r>
                      <a:r>
                        <a:rPr lang="es-ES" sz="1400" b="0" dirty="0">
                          <a:solidFill>
                            <a:schemeClr val="tx1"/>
                          </a:solidFill>
                          <a:effectLst/>
                        </a:rPr>
                        <a:t> en la mayoría de los funcionarios.</a:t>
                      </a:r>
                      <a:endParaRPr lang="es-CO"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400" dirty="0">
                          <a:solidFill>
                            <a:schemeClr val="tx1"/>
                          </a:solidFill>
                          <a:effectLst/>
                        </a:rPr>
                        <a:t>Con el fin de determinar el cumplimiento de los objetivos y metas establecidos en el Plan Estratégico de la entidad y de paso poder determinar el desempeño de cada uno de los funcionarios, se procedió a realizar la evaluación a los 38 funcionarios sujetos a la misma, arrojando como resultado una </a:t>
                      </a:r>
                      <a:r>
                        <a:rPr lang="es-ES" sz="1400" u="sng" dirty="0">
                          <a:solidFill>
                            <a:schemeClr val="tx1"/>
                          </a:solidFill>
                          <a:effectLst/>
                        </a:rPr>
                        <a:t>evaluación sobresaliente</a:t>
                      </a:r>
                      <a:r>
                        <a:rPr lang="es-ES" sz="1400" dirty="0">
                          <a:solidFill>
                            <a:schemeClr val="tx1"/>
                          </a:solidFill>
                          <a:effectLst/>
                        </a:rPr>
                        <a:t> en la mayoría de los funcionarios</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r>
                        <a:rPr lang="es-ES" sz="1400" dirty="0">
                          <a:solidFill>
                            <a:schemeClr val="tx1"/>
                          </a:solidFill>
                          <a:effectLst/>
                        </a:rPr>
                        <a:t>Con el fin de determinar el cumplimiento de los objetivos y metas establecidos en el Plan Estratégico de la entidad y de paso poder determinar el desempeño de cada uno de los funcionarios, se procedió a realizar la evaluación del primer y segundo semestre de 2019 a los 38 funcionarios sujetos a la misma, arrojando como resultado una </a:t>
                      </a:r>
                      <a:r>
                        <a:rPr lang="es-ES" sz="1400" u="sng" dirty="0">
                          <a:solidFill>
                            <a:schemeClr val="tx1"/>
                          </a:solidFill>
                          <a:effectLst/>
                        </a:rPr>
                        <a:t>evaluación sobresaliente</a:t>
                      </a:r>
                      <a:r>
                        <a:rPr lang="es-ES" sz="1400" dirty="0">
                          <a:solidFill>
                            <a:schemeClr val="tx1"/>
                          </a:solidFill>
                          <a:effectLst/>
                        </a:rPr>
                        <a:t> en la mayoría de los funcionarios</a:t>
                      </a:r>
                      <a:r>
                        <a:rPr lang="es-ES" sz="2800" dirty="0" smtClean="0">
                          <a:solidFill>
                            <a:schemeClr val="tx1"/>
                          </a:solidFill>
                          <a:effectLst/>
                        </a:rPr>
                        <a:t>.</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CuadroTexto 4"/>
          <p:cNvSpPr txBox="1"/>
          <p:nvPr/>
        </p:nvSpPr>
        <p:spPr>
          <a:xfrm>
            <a:off x="2105636" y="228600"/>
            <a:ext cx="4932727" cy="954107"/>
          </a:xfrm>
          <a:prstGeom prst="rect">
            <a:avLst/>
          </a:prstGeom>
          <a:noFill/>
        </p:spPr>
        <p:txBody>
          <a:bodyPr wrap="square" rtlCol="0">
            <a:spAutoFit/>
          </a:bodyPr>
          <a:lstStyle/>
          <a:p>
            <a:pPr algn="ctr"/>
            <a:r>
              <a:rPr lang="es-CO" sz="2800" b="1" dirty="0" smtClean="0"/>
              <a:t>EVALUACION DE DESEMPEÑO 2017-2018-2019</a:t>
            </a:r>
            <a:endParaRPr lang="es-CO" sz="2800" b="1" dirty="0"/>
          </a:p>
        </p:txBody>
      </p:sp>
    </p:spTree>
    <p:extLst>
      <p:ext uri="{BB962C8B-B14F-4D97-AF65-F5344CB8AC3E}">
        <p14:creationId xmlns:p14="http://schemas.microsoft.com/office/powerpoint/2010/main" val="971360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7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5"/>
          <p:cNvSpPr txBox="1"/>
          <p:nvPr/>
        </p:nvSpPr>
        <p:spPr>
          <a:xfrm>
            <a:off x="1219200" y="152400"/>
            <a:ext cx="7010400" cy="461665"/>
          </a:xfrm>
          <a:prstGeom prst="rect">
            <a:avLst/>
          </a:prstGeom>
          <a:noFill/>
        </p:spPr>
        <p:txBody>
          <a:bodyPr wrap="square" rtlCol="0">
            <a:spAutoFit/>
          </a:bodyPr>
          <a:lstStyle/>
          <a:p>
            <a:pPr algn="ctr"/>
            <a:r>
              <a:rPr lang="es-CO" sz="2400" b="1" dirty="0" smtClean="0"/>
              <a:t>ESTADOS FINANCIEROS COMPARATIVO 2018-2019</a:t>
            </a:r>
            <a:endParaRPr lang="es-CO" sz="2400" b="1" dirty="0"/>
          </a:p>
        </p:txBody>
      </p:sp>
      <p:pic>
        <p:nvPicPr>
          <p:cNvPr id="2" name="Imagen 1"/>
          <p:cNvPicPr>
            <a:picLocks noChangeAspect="1"/>
          </p:cNvPicPr>
          <p:nvPr/>
        </p:nvPicPr>
        <p:blipFill>
          <a:blip r:embed="rId3"/>
          <a:stretch>
            <a:fillRect/>
          </a:stretch>
        </p:blipFill>
        <p:spPr>
          <a:xfrm>
            <a:off x="2635701" y="3886200"/>
            <a:ext cx="3872597" cy="2755631"/>
          </a:xfrm>
          <a:prstGeom prst="rect">
            <a:avLst/>
          </a:prstGeom>
        </p:spPr>
      </p:pic>
      <p:pic>
        <p:nvPicPr>
          <p:cNvPr id="3" name="Imagen 2"/>
          <p:cNvPicPr>
            <a:picLocks noChangeAspect="1"/>
          </p:cNvPicPr>
          <p:nvPr/>
        </p:nvPicPr>
        <p:blipFill>
          <a:blip r:embed="rId4"/>
          <a:stretch>
            <a:fillRect/>
          </a:stretch>
        </p:blipFill>
        <p:spPr>
          <a:xfrm>
            <a:off x="533400" y="838199"/>
            <a:ext cx="3860760" cy="2755631"/>
          </a:xfrm>
          <a:prstGeom prst="rect">
            <a:avLst/>
          </a:prstGeom>
        </p:spPr>
      </p:pic>
      <p:pic>
        <p:nvPicPr>
          <p:cNvPr id="6" name="Imagen 5"/>
          <p:cNvPicPr>
            <a:picLocks noChangeAspect="1"/>
          </p:cNvPicPr>
          <p:nvPr/>
        </p:nvPicPr>
        <p:blipFill>
          <a:blip r:embed="rId5"/>
          <a:stretch>
            <a:fillRect/>
          </a:stretch>
        </p:blipFill>
        <p:spPr>
          <a:xfrm>
            <a:off x="4742155" y="838200"/>
            <a:ext cx="3865199" cy="2755631"/>
          </a:xfrm>
          <a:prstGeom prst="rect">
            <a:avLst/>
          </a:prstGeom>
        </p:spPr>
      </p:pic>
    </p:spTree>
    <p:extLst>
      <p:ext uri="{BB962C8B-B14F-4D97-AF65-F5344CB8AC3E}">
        <p14:creationId xmlns:p14="http://schemas.microsoft.com/office/powerpoint/2010/main" val="2612896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5"/>
          <p:cNvSpPr txBox="1"/>
          <p:nvPr/>
        </p:nvSpPr>
        <p:spPr>
          <a:xfrm>
            <a:off x="1219200" y="152400"/>
            <a:ext cx="7010400" cy="461665"/>
          </a:xfrm>
          <a:prstGeom prst="rect">
            <a:avLst/>
          </a:prstGeom>
          <a:noFill/>
        </p:spPr>
        <p:txBody>
          <a:bodyPr wrap="square" rtlCol="0">
            <a:spAutoFit/>
          </a:bodyPr>
          <a:lstStyle/>
          <a:p>
            <a:pPr algn="ctr"/>
            <a:r>
              <a:rPr lang="es-CO" sz="2400" b="1" dirty="0" smtClean="0"/>
              <a:t>ESTADOS FINANCIEROS COMPARATIVO 2018-2019</a:t>
            </a:r>
            <a:endParaRPr lang="es-CO" sz="2400" b="1" dirty="0"/>
          </a:p>
        </p:txBody>
      </p:sp>
      <p:pic>
        <p:nvPicPr>
          <p:cNvPr id="8" name="Imagen 7"/>
          <p:cNvPicPr>
            <a:picLocks noChangeAspect="1"/>
          </p:cNvPicPr>
          <p:nvPr/>
        </p:nvPicPr>
        <p:blipFill>
          <a:blip r:embed="rId3"/>
          <a:stretch>
            <a:fillRect/>
          </a:stretch>
        </p:blipFill>
        <p:spPr>
          <a:xfrm>
            <a:off x="986638" y="1257300"/>
            <a:ext cx="7170723" cy="3581400"/>
          </a:xfrm>
          <a:prstGeom prst="rect">
            <a:avLst/>
          </a:prstGeom>
        </p:spPr>
      </p:pic>
    </p:spTree>
    <p:extLst>
      <p:ext uri="{BB962C8B-B14F-4D97-AF65-F5344CB8AC3E}">
        <p14:creationId xmlns:p14="http://schemas.microsoft.com/office/powerpoint/2010/main" val="428686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3" y="1701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5"/>
          <p:cNvSpPr txBox="1"/>
          <p:nvPr/>
        </p:nvSpPr>
        <p:spPr>
          <a:xfrm>
            <a:off x="1219200" y="152400"/>
            <a:ext cx="7010400" cy="461665"/>
          </a:xfrm>
          <a:prstGeom prst="rect">
            <a:avLst/>
          </a:prstGeom>
          <a:noFill/>
        </p:spPr>
        <p:txBody>
          <a:bodyPr wrap="square" rtlCol="0">
            <a:spAutoFit/>
          </a:bodyPr>
          <a:lstStyle/>
          <a:p>
            <a:pPr algn="ctr"/>
            <a:r>
              <a:rPr lang="es-CO" sz="2400" b="1" dirty="0" smtClean="0"/>
              <a:t>ESTADOS FINANCIEROS COMPARATIVO 2018-2019</a:t>
            </a:r>
            <a:endParaRPr lang="es-CO" sz="2400" b="1" dirty="0"/>
          </a:p>
        </p:txBody>
      </p:sp>
      <p:pic>
        <p:nvPicPr>
          <p:cNvPr id="5" name="Imagen 4"/>
          <p:cNvPicPr>
            <a:picLocks noChangeAspect="1"/>
          </p:cNvPicPr>
          <p:nvPr/>
        </p:nvPicPr>
        <p:blipFill>
          <a:blip r:embed="rId3"/>
          <a:stretch>
            <a:fillRect/>
          </a:stretch>
        </p:blipFill>
        <p:spPr>
          <a:xfrm>
            <a:off x="953896" y="1147464"/>
            <a:ext cx="7275704" cy="3272136"/>
          </a:xfrm>
          <a:prstGeom prst="rect">
            <a:avLst/>
          </a:prstGeom>
        </p:spPr>
      </p:pic>
    </p:spTree>
    <p:extLst>
      <p:ext uri="{BB962C8B-B14F-4D97-AF65-F5344CB8AC3E}">
        <p14:creationId xmlns:p14="http://schemas.microsoft.com/office/powerpoint/2010/main" val="2874997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5"/>
          <p:cNvSpPr txBox="1"/>
          <p:nvPr/>
        </p:nvSpPr>
        <p:spPr>
          <a:xfrm>
            <a:off x="1219200" y="152400"/>
            <a:ext cx="7010400" cy="461665"/>
          </a:xfrm>
          <a:prstGeom prst="rect">
            <a:avLst/>
          </a:prstGeom>
          <a:noFill/>
        </p:spPr>
        <p:txBody>
          <a:bodyPr wrap="square" rtlCol="0">
            <a:spAutoFit/>
          </a:bodyPr>
          <a:lstStyle/>
          <a:p>
            <a:pPr algn="ctr"/>
            <a:r>
              <a:rPr lang="es-CO" sz="2400" b="1" dirty="0" smtClean="0"/>
              <a:t>ESTADOS FINANCIEROS COMPARATIVO 2018-2019</a:t>
            </a:r>
            <a:endParaRPr lang="es-CO" sz="2400" b="1" dirty="0"/>
          </a:p>
        </p:txBody>
      </p:sp>
      <p:pic>
        <p:nvPicPr>
          <p:cNvPr id="2" name="Imagen 1"/>
          <p:cNvPicPr>
            <a:picLocks noChangeAspect="1"/>
          </p:cNvPicPr>
          <p:nvPr/>
        </p:nvPicPr>
        <p:blipFill>
          <a:blip r:embed="rId3"/>
          <a:stretch>
            <a:fillRect/>
          </a:stretch>
        </p:blipFill>
        <p:spPr>
          <a:xfrm>
            <a:off x="457200" y="966523"/>
            <a:ext cx="3809999" cy="4367477"/>
          </a:xfrm>
          <a:prstGeom prst="rect">
            <a:avLst/>
          </a:prstGeom>
        </p:spPr>
      </p:pic>
      <p:pic>
        <p:nvPicPr>
          <p:cNvPr id="3" name="Imagen 2"/>
          <p:cNvPicPr>
            <a:picLocks noChangeAspect="1"/>
          </p:cNvPicPr>
          <p:nvPr/>
        </p:nvPicPr>
        <p:blipFill>
          <a:blip r:embed="rId4"/>
          <a:stretch>
            <a:fillRect/>
          </a:stretch>
        </p:blipFill>
        <p:spPr>
          <a:xfrm>
            <a:off x="4495800" y="990336"/>
            <a:ext cx="4191000" cy="4343664"/>
          </a:xfrm>
          <a:prstGeom prst="rect">
            <a:avLst/>
          </a:prstGeom>
        </p:spPr>
      </p:pic>
    </p:spTree>
    <p:extLst>
      <p:ext uri="{BB962C8B-B14F-4D97-AF65-F5344CB8AC3E}">
        <p14:creationId xmlns:p14="http://schemas.microsoft.com/office/powerpoint/2010/main" val="3388042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5"/>
          <p:cNvSpPr txBox="1"/>
          <p:nvPr/>
        </p:nvSpPr>
        <p:spPr>
          <a:xfrm>
            <a:off x="1219200" y="152400"/>
            <a:ext cx="7010400" cy="461665"/>
          </a:xfrm>
          <a:prstGeom prst="rect">
            <a:avLst/>
          </a:prstGeom>
          <a:noFill/>
        </p:spPr>
        <p:txBody>
          <a:bodyPr wrap="square" rtlCol="0">
            <a:spAutoFit/>
          </a:bodyPr>
          <a:lstStyle/>
          <a:p>
            <a:pPr algn="ctr"/>
            <a:r>
              <a:rPr lang="es-CO" sz="2400" b="1" dirty="0" smtClean="0"/>
              <a:t>ESTADOS FINANCIEROS COMPARATIVO 2018-2019</a:t>
            </a:r>
            <a:endParaRPr lang="es-CO" sz="2400" b="1" dirty="0"/>
          </a:p>
        </p:txBody>
      </p:sp>
      <p:pic>
        <p:nvPicPr>
          <p:cNvPr id="3" name="Imagen 2"/>
          <p:cNvPicPr>
            <a:picLocks noChangeAspect="1"/>
          </p:cNvPicPr>
          <p:nvPr/>
        </p:nvPicPr>
        <p:blipFill>
          <a:blip r:embed="rId3"/>
          <a:stretch>
            <a:fillRect/>
          </a:stretch>
        </p:blipFill>
        <p:spPr>
          <a:xfrm>
            <a:off x="1248792" y="990600"/>
            <a:ext cx="6599808" cy="3966906"/>
          </a:xfrm>
          <a:prstGeom prst="rect">
            <a:avLst/>
          </a:prstGeom>
        </p:spPr>
      </p:pic>
    </p:spTree>
    <p:extLst>
      <p:ext uri="{BB962C8B-B14F-4D97-AF65-F5344CB8AC3E}">
        <p14:creationId xmlns:p14="http://schemas.microsoft.com/office/powerpoint/2010/main" val="1964935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5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5"/>
          <p:cNvSpPr txBox="1"/>
          <p:nvPr/>
        </p:nvSpPr>
        <p:spPr>
          <a:xfrm>
            <a:off x="1006136" y="152400"/>
            <a:ext cx="7010400" cy="461665"/>
          </a:xfrm>
          <a:prstGeom prst="rect">
            <a:avLst/>
          </a:prstGeom>
          <a:noFill/>
        </p:spPr>
        <p:txBody>
          <a:bodyPr wrap="square" rtlCol="0">
            <a:spAutoFit/>
          </a:bodyPr>
          <a:lstStyle/>
          <a:p>
            <a:pPr algn="ctr"/>
            <a:r>
              <a:rPr lang="es-CO" sz="2400" b="1" dirty="0" smtClean="0"/>
              <a:t>ESTADOS FINANCIEROS COMPARATIVO 2018-2019</a:t>
            </a:r>
            <a:endParaRPr lang="es-CO" sz="2400" b="1" dirty="0"/>
          </a:p>
        </p:txBody>
      </p:sp>
      <p:pic>
        <p:nvPicPr>
          <p:cNvPr id="5" name="Imagen 4"/>
          <p:cNvPicPr>
            <a:picLocks noChangeAspect="1"/>
          </p:cNvPicPr>
          <p:nvPr/>
        </p:nvPicPr>
        <p:blipFill>
          <a:blip r:embed="rId3"/>
          <a:stretch>
            <a:fillRect/>
          </a:stretch>
        </p:blipFill>
        <p:spPr>
          <a:xfrm>
            <a:off x="1250272" y="990599"/>
            <a:ext cx="6522128" cy="3651827"/>
          </a:xfrm>
          <a:prstGeom prst="rect">
            <a:avLst/>
          </a:prstGeom>
        </p:spPr>
      </p:pic>
      <p:sp>
        <p:nvSpPr>
          <p:cNvPr id="7" name="CuadroTexto 6"/>
          <p:cNvSpPr txBox="1"/>
          <p:nvPr/>
        </p:nvSpPr>
        <p:spPr>
          <a:xfrm>
            <a:off x="3198945" y="5029200"/>
            <a:ext cx="2167581" cy="369332"/>
          </a:xfrm>
          <a:prstGeom prst="rect">
            <a:avLst/>
          </a:prstGeom>
          <a:noFill/>
        </p:spPr>
        <p:txBody>
          <a:bodyPr wrap="none" rtlCol="0">
            <a:spAutoFit/>
          </a:bodyPr>
          <a:lstStyle/>
          <a:p>
            <a:r>
              <a:rPr lang="es-CO" dirty="0" smtClean="0">
                <a:solidFill>
                  <a:srgbClr val="FF0000"/>
                </a:solidFill>
              </a:rPr>
              <a:t>Ejecución del 73,50%</a:t>
            </a:r>
            <a:endParaRPr lang="es-CO" dirty="0">
              <a:solidFill>
                <a:srgbClr val="FF0000"/>
              </a:solidFill>
            </a:endParaRPr>
          </a:p>
        </p:txBody>
      </p:sp>
    </p:spTree>
    <p:extLst>
      <p:ext uri="{BB962C8B-B14F-4D97-AF65-F5344CB8AC3E}">
        <p14:creationId xmlns:p14="http://schemas.microsoft.com/office/powerpoint/2010/main" val="1457124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extLst/>
          </p:nvPr>
        </p:nvGraphicFramePr>
        <p:xfrm>
          <a:off x="3886200" y="700753"/>
          <a:ext cx="4876800" cy="5242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nvPr>
        </p:nvGraphicFramePr>
        <p:xfrm>
          <a:off x="685800" y="588979"/>
          <a:ext cx="2438400" cy="5769947"/>
        </p:xfrm>
        <a:graphic>
          <a:graphicData uri="http://schemas.openxmlformats.org/drawingml/2006/table">
            <a:tbl>
              <a:tblPr>
                <a:tableStyleId>{5C22544A-7EE6-4342-B048-85BDC9FD1C3A}</a:tableStyleId>
              </a:tblPr>
              <a:tblGrid>
                <a:gridCol w="1267326"/>
                <a:gridCol w="1171074"/>
              </a:tblGrid>
              <a:tr h="101108">
                <a:tc>
                  <a:txBody>
                    <a:bodyPr/>
                    <a:lstStyle/>
                    <a:p>
                      <a:pPr algn="ctr" fontAlgn="ctr"/>
                      <a:r>
                        <a:rPr lang="es-MX" sz="1000" b="1" u="sng" strike="noStrike" dirty="0">
                          <a:effectLst/>
                        </a:rPr>
                        <a:t>No. CONTRATO</a:t>
                      </a:r>
                      <a:endParaRPr lang="es-CO" sz="1000" b="1" i="0" u="sng"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s-ES" sz="1000" b="1" u="sng" strike="noStrike" dirty="0">
                          <a:effectLst/>
                        </a:rPr>
                        <a:t>VALOR TOTAL</a:t>
                      </a:r>
                      <a:endParaRPr lang="es-CO" sz="1000" b="1" i="0" u="sng"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01108">
                <a:tc>
                  <a:txBody>
                    <a:bodyPr/>
                    <a:lstStyle/>
                    <a:p>
                      <a:pPr algn="ctr" fontAlgn="ctr"/>
                      <a:r>
                        <a:rPr lang="es-ES" sz="700" u="none" strike="noStrike" dirty="0">
                          <a:effectLst/>
                        </a:rPr>
                        <a:t>Ps-001-2019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s-ES" sz="700" u="none" strike="noStrike">
                          <a:effectLst/>
                        </a:rPr>
                        <a:t>$ 30.800.000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01108">
                <a:tc>
                  <a:txBody>
                    <a:bodyPr/>
                    <a:lstStyle/>
                    <a:p>
                      <a:pPr algn="ctr" fontAlgn="ctr"/>
                      <a:r>
                        <a:rPr lang="es-ES" sz="700" u="none" strike="noStrike" dirty="0">
                          <a:effectLst/>
                        </a:rPr>
                        <a:t>Ps-002-2019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$ 2.400.000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Ps-003-2019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$ 13.500.000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Ps-004-2019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$ 5.200.000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Ps-005-2019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$ 6.000.000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Ps-006-2019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$ 8.400.000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Ps-007-2019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$ 8.675.100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Ps-008-2019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$ 9.200.000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Ps-009-2019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$ 9.200.000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Ps-010-2019 </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$ 11.200.000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Ps-011-2019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$ 10.000.000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25337">
                <a:tc>
                  <a:txBody>
                    <a:bodyPr/>
                    <a:lstStyle/>
                    <a:p>
                      <a:pPr algn="ctr" fontAlgn="ctr"/>
                      <a:r>
                        <a:rPr lang="es-ES" sz="700" u="none" strike="noStrike">
                          <a:effectLst/>
                        </a:rPr>
                        <a:t>Ps-012-2019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$ 9.200.000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Ps-013-2019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$ 7.000.000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Ps-014-2019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$ 6.600.000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Ps-015-2019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$ 7.200.000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PS-016-2019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$ 6.693.750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Ps-017-2019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$ 8.000.000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Ps-018-2019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$ 8.000.000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Ps-2019- 2019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$ 12.000.000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Ps-020-2019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$ 9.200.000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PS-021.2019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$ 7.500.000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PS-022-2019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$ 11.000.000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Ps-023-2019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4.000.000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Ps-024-2019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dirty="0">
                          <a:effectLst/>
                        </a:rPr>
                        <a:t>$ 8.000.000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PS-025-2019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$ 14.000.000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PS-026-2019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$ 11.500.000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Ps-027-2019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$ 9.000.000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Ps-028-2019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$ 3.900.000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Ps-029-2019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$ 6.900.000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Ps-030-2019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$ 6.900.000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Ps-031-2019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$ 8.100.000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Ps-032-2019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$ 7.500.000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Ps-033-2019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$ 6.600.000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Ps-034-2019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$ 7.000.000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Ps-035-2019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dirty="0">
                          <a:effectLst/>
                        </a:rPr>
                        <a:t>$ 8.000.000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Ps-036-2019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dirty="0">
                          <a:effectLst/>
                        </a:rPr>
                        <a:t>$ 7.000.000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Ps-037-2019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dirty="0">
                          <a:effectLst/>
                        </a:rPr>
                        <a:t>$ 8.000.000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Ps-038-2019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dirty="0">
                          <a:effectLst/>
                        </a:rPr>
                        <a:t>$ 9.000.000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Ps-039-2019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$ 3.450.000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Ps-040-2019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$ 3.450.000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PS-041-2019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$ 3.450.000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Ps-042-2019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$ 2.250.000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Ps-043-2019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$ 3.000.000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Ps-044-2019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dirty="0">
                          <a:effectLst/>
                        </a:rPr>
                        <a:t>$ 1.950.000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Ps-045-2019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$ 27.000.000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a:effectLst/>
                        </a:rPr>
                        <a:t>Ps-046-2019</a:t>
                      </a:r>
                      <a:endParaRPr lang="es-CO" sz="700" b="1"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a:effectLst/>
                        </a:rPr>
                        <a:t>$ 9.400.000</a:t>
                      </a:r>
                      <a:endParaRPr lang="es-CO" sz="700" b="0" i="0" u="none" strike="noStrike">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Ps-047-2019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dirty="0">
                          <a:effectLst/>
                        </a:rPr>
                        <a:t>$ 2.300.000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Ps-048-2019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s-ES" sz="700" u="none" strike="noStrike" dirty="0">
                          <a:effectLst/>
                        </a:rPr>
                        <a:t>$ 6.050.000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01108">
                <a:tc>
                  <a:txBody>
                    <a:bodyPr/>
                    <a:lstStyle/>
                    <a:p>
                      <a:pPr algn="ctr" fontAlgn="ctr"/>
                      <a:r>
                        <a:rPr lang="es-ES" sz="700" u="none" strike="noStrike" dirty="0">
                          <a:effectLst/>
                        </a:rPr>
                        <a:t>Ps-049-2019</a:t>
                      </a:r>
                      <a:endParaRPr lang="es-CO" sz="7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700" u="none" strike="noStrike" dirty="0">
                          <a:effectLst/>
                        </a:rPr>
                        <a:t>$ 8.000.000</a:t>
                      </a:r>
                      <a:endParaRPr lang="es-CO" sz="700" b="0"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22604">
                <a:tc>
                  <a:txBody>
                    <a:bodyPr/>
                    <a:lstStyle/>
                    <a:p>
                      <a:pPr algn="ctr" fontAlgn="ctr"/>
                      <a:r>
                        <a:rPr lang="es-CO" sz="1000" b="1" u="none" strike="noStrike" dirty="0">
                          <a:effectLst/>
                        </a:rPr>
                        <a:t>TOTAL 49 CONTRATOS</a:t>
                      </a:r>
                      <a:endParaRPr lang="es-CO" sz="1000" b="1" i="0" u="none" strike="noStrike" dirty="0">
                        <a:solidFill>
                          <a:srgbClr val="000000"/>
                        </a:solidFill>
                        <a:effectLst/>
                        <a:latin typeface="Arial"/>
                      </a:endParaRPr>
                    </a:p>
                  </a:txBody>
                  <a:tcPr marL="4231" marR="4231" marT="4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s-CO" sz="1050" b="1" u="none" strike="noStrike" dirty="0">
                          <a:effectLst/>
                        </a:rPr>
                        <a:t>$ 402.668.850</a:t>
                      </a:r>
                      <a:endParaRPr lang="es-CO" sz="1050" b="1" i="0" u="none" strike="noStrike" dirty="0">
                        <a:solidFill>
                          <a:srgbClr val="000000"/>
                        </a:solidFill>
                        <a:effectLst/>
                        <a:latin typeface="Calibri"/>
                      </a:endParaRPr>
                    </a:p>
                  </a:txBody>
                  <a:tcPr marL="4231" marR="4231" marT="4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10" name="TextBox 9"/>
          <p:cNvSpPr txBox="1"/>
          <p:nvPr/>
        </p:nvSpPr>
        <p:spPr>
          <a:xfrm>
            <a:off x="1943100" y="152400"/>
            <a:ext cx="5257800" cy="369332"/>
          </a:xfrm>
          <a:prstGeom prst="rect">
            <a:avLst/>
          </a:prstGeom>
          <a:noFill/>
        </p:spPr>
        <p:txBody>
          <a:bodyPr wrap="square" rtlCol="0">
            <a:spAutoFit/>
          </a:bodyPr>
          <a:lstStyle/>
          <a:p>
            <a:r>
              <a:rPr lang="es-CO" b="1" dirty="0">
                <a:solidFill>
                  <a:prstClr val="black"/>
                </a:solidFill>
              </a:rPr>
              <a:t>Contratos de Prestación de Servicios Celebrados </a:t>
            </a:r>
            <a:r>
              <a:rPr lang="es-CO" b="1" dirty="0" smtClean="0">
                <a:solidFill>
                  <a:prstClr val="black"/>
                </a:solidFill>
              </a:rPr>
              <a:t>2019</a:t>
            </a:r>
            <a:endParaRPr lang="es-CO" dirty="0">
              <a:solidFill>
                <a:prstClr val="black"/>
              </a:solidFill>
            </a:endParaRPr>
          </a:p>
        </p:txBody>
      </p:sp>
    </p:spTree>
    <p:extLst>
      <p:ext uri="{BB962C8B-B14F-4D97-AF65-F5344CB8AC3E}">
        <p14:creationId xmlns:p14="http://schemas.microsoft.com/office/powerpoint/2010/main" val="3891146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381000"/>
            <a:ext cx="7924800" cy="4739759"/>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rPr>
              <a:t>CONTROL INTERNO</a:t>
            </a:r>
            <a:endParaRPr lang="es-CO" dirty="0"/>
          </a:p>
          <a:p>
            <a:r>
              <a:rPr lang="es-CO" dirty="0"/>
              <a:t>En cumplimiento de las funciones señaladas en  la Ley 87 de 1993 y de los decretos 648 de 2017 y Decreto 1499 de 2017, en lo pertinente a la Dimensión siete correspondiente al control interno. </a:t>
            </a:r>
          </a:p>
          <a:p>
            <a:r>
              <a:rPr lang="es-CO" dirty="0"/>
              <a:t>La Contraloría General del Quindío cumplió con las siguientes obligaciones referentes al sistema de control interno entiendo el sistema de control interno como :</a:t>
            </a:r>
          </a:p>
          <a:p>
            <a:r>
              <a:rPr lang="es-CO" dirty="0"/>
              <a:t>Decreto 648 Artículo 2.2.21.3.1 Sistema Institucional de Control Interno</a:t>
            </a:r>
          </a:p>
          <a:p>
            <a:r>
              <a:rPr lang="es-ES" dirty="0"/>
              <a:t> </a:t>
            </a:r>
            <a:endParaRPr lang="es-CO" dirty="0"/>
          </a:p>
          <a:p>
            <a:r>
              <a:rPr lang="es-CO" dirty="0"/>
              <a:t>El Sistema Institucional de Control Interno estará integrado por el esquema de controles de la organización, la gestión de riesgos, la administración de la información y de los recursos y por el conjunto de planes, métodos, principios, normas, procedimientos, y mecanismos de verificación y evaluación adoptados por la entidad, dentro de las políticas trazadas por la dirección y en atención a las metas, resultados u objetivos de la entidad.</a:t>
            </a:r>
          </a:p>
          <a:p>
            <a:endParaRPr lang="es-CO" dirty="0"/>
          </a:p>
        </p:txBody>
      </p:sp>
    </p:spTree>
    <p:extLst>
      <p:ext uri="{BB962C8B-B14F-4D97-AF65-F5344CB8AC3E}">
        <p14:creationId xmlns:p14="http://schemas.microsoft.com/office/powerpoint/2010/main" val="474780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304800"/>
            <a:ext cx="7620000" cy="1446550"/>
          </a:xfrm>
          <a:prstGeom prst="rect">
            <a:avLst/>
          </a:prstGeom>
          <a:noFill/>
        </p:spPr>
        <p:txBody>
          <a:bodyPr wrap="square" numCol="1" rtlCol="0" anchor="b">
            <a:spAutoFit/>
          </a:bodyPr>
          <a:lstStyle/>
          <a:p>
            <a:pPr lvl="0"/>
            <a:r>
              <a:rPr lang="es-CO" sz="2000" b="1" dirty="0" smtClean="0">
                <a:effectLst>
                  <a:outerShdw blurRad="38100" dist="38100" dir="2700000" algn="tl">
                    <a:srgbClr val="000000">
                      <a:alpha val="43137"/>
                    </a:srgbClr>
                  </a:outerShdw>
                </a:effectLst>
              </a:rPr>
              <a:t>1. Reporte </a:t>
            </a:r>
            <a:r>
              <a:rPr lang="es-CO" sz="2000" b="1" dirty="0">
                <a:effectLst>
                  <a:outerShdw blurRad="38100" dist="38100" dir="2700000" algn="tl">
                    <a:srgbClr val="000000">
                      <a:alpha val="43137"/>
                    </a:srgbClr>
                  </a:outerShdw>
                </a:effectLst>
              </a:rPr>
              <a:t>del Formulario Único de Avances de la Gestión. </a:t>
            </a:r>
            <a:r>
              <a:rPr lang="es-CO" sz="2000" b="1" dirty="0" smtClean="0">
                <a:effectLst>
                  <a:outerShdw blurRad="38100" dist="38100" dir="2700000" algn="tl">
                    <a:srgbClr val="000000">
                      <a:alpha val="43137"/>
                    </a:srgbClr>
                  </a:outerShdw>
                </a:effectLst>
              </a:rPr>
              <a:t>FURAG</a:t>
            </a:r>
            <a:r>
              <a:rPr lang="es-CO" sz="2000" b="1" dirty="0">
                <a:effectLst>
                  <a:outerShdw blurRad="38100" dist="38100" dir="2700000" algn="tl">
                    <a:srgbClr val="000000">
                      <a:alpha val="43137"/>
                    </a:srgbClr>
                  </a:outerShdw>
                </a:effectLst>
              </a:rPr>
              <a:t> </a:t>
            </a:r>
            <a:endParaRPr lang="es-CO" sz="2000" b="1" dirty="0" smtClean="0">
              <a:effectLst>
                <a:outerShdw blurRad="38100" dist="38100" dir="2700000" algn="tl">
                  <a:srgbClr val="000000">
                    <a:alpha val="43137"/>
                  </a:srgbClr>
                </a:outerShdw>
              </a:effectLst>
            </a:endParaRPr>
          </a:p>
          <a:p>
            <a:pPr lvl="0"/>
            <a:endParaRPr lang="es-CO" sz="2000" dirty="0"/>
          </a:p>
          <a:p>
            <a:r>
              <a:rPr lang="es-CO" sz="1600" dirty="0"/>
              <a:t>La contraloría General del Quindío cumplió con el reporte para la vigencia 2018 cuyo resultado es como se </a:t>
            </a:r>
            <a:r>
              <a:rPr lang="es-CO" sz="1600" dirty="0" smtClean="0"/>
              <a:t>observa    </a:t>
            </a:r>
            <a:r>
              <a:rPr lang="es-CO" sz="1600" dirty="0"/>
              <a:t>en el siguiente gráfico así mismo para la presente vigencia reportará antes del 20 de </a:t>
            </a:r>
            <a:r>
              <a:rPr lang="es-CO" sz="1600" dirty="0" smtClean="0"/>
              <a:t>diciembre.</a:t>
            </a:r>
            <a:endParaRPr lang="es-CO" dirty="0"/>
          </a:p>
        </p:txBody>
      </p:sp>
      <p:pic>
        <p:nvPicPr>
          <p:cNvPr id="7" name="Imagen 1"/>
          <p:cNvPicPr/>
          <p:nvPr/>
        </p:nvPicPr>
        <p:blipFill>
          <a:blip r:embed="rId3"/>
          <a:stretch>
            <a:fillRect/>
          </a:stretch>
        </p:blipFill>
        <p:spPr>
          <a:xfrm>
            <a:off x="609600" y="1981200"/>
            <a:ext cx="7924800" cy="4191000"/>
          </a:xfrm>
          <a:prstGeom prst="rect">
            <a:avLst/>
          </a:prstGeom>
          <a:ln>
            <a:solidFill>
              <a:srgbClr val="C00000"/>
            </a:solidFill>
          </a:ln>
        </p:spPr>
      </p:pic>
    </p:spTree>
    <p:extLst>
      <p:ext uri="{BB962C8B-B14F-4D97-AF65-F5344CB8AC3E}">
        <p14:creationId xmlns:p14="http://schemas.microsoft.com/office/powerpoint/2010/main" val="3025221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2"/>
          <p:cNvSpPr/>
          <p:nvPr/>
        </p:nvSpPr>
        <p:spPr>
          <a:xfrm>
            <a:off x="838200" y="228600"/>
            <a:ext cx="7162800" cy="830997"/>
          </a:xfrm>
          <a:prstGeom prst="rect">
            <a:avLst/>
          </a:prstGeom>
        </p:spPr>
        <p:txBody>
          <a:bodyPr wrap="square">
            <a:spAutoFit/>
          </a:bodyPr>
          <a:lstStyle/>
          <a:p>
            <a:pPr algn="ctr"/>
            <a:r>
              <a:rPr lang="es-CO" sz="2400" b="1" u="sng" dirty="0">
                <a:latin typeface="Arial" panose="020B0604020202020204" pitchFamily="34" charset="0"/>
                <a:ea typeface="Calibri" panose="020F0502020204030204" pitchFamily="34" charset="0"/>
                <a:cs typeface="Times New Roman" panose="02020603050405020304" pitchFamily="18" charset="0"/>
              </a:rPr>
              <a:t>LÍNEAS ESTRATÉGICAS DEL PLAN ESTRATÉGICO 2017-2019</a:t>
            </a:r>
            <a:r>
              <a:rPr lang="es-CO" sz="2400" b="1" u="sng" dirty="0" smtClean="0">
                <a:latin typeface="Arial" panose="020B0604020202020204" pitchFamily="34" charset="0"/>
                <a:ea typeface="Calibri" panose="020F0502020204030204" pitchFamily="34" charset="0"/>
                <a:cs typeface="Times New Roman" panose="02020603050405020304" pitchFamily="18" charset="0"/>
              </a:rPr>
              <a:t>:</a:t>
            </a:r>
            <a:endParaRPr lang="es-CO" sz="2400" dirty="0"/>
          </a:p>
        </p:txBody>
      </p:sp>
      <p:pic>
        <p:nvPicPr>
          <p:cNvPr id="6" name="Imagen 1"/>
          <p:cNvPicPr>
            <a:picLocks noChangeAspect="1"/>
          </p:cNvPicPr>
          <p:nvPr/>
        </p:nvPicPr>
        <p:blipFill>
          <a:blip r:embed="rId3"/>
          <a:stretch>
            <a:fillRect/>
          </a:stretch>
        </p:blipFill>
        <p:spPr>
          <a:xfrm>
            <a:off x="914400" y="1371600"/>
            <a:ext cx="7467599" cy="3200400"/>
          </a:xfrm>
          <a:prstGeom prst="rect">
            <a:avLst/>
          </a:prstGeom>
        </p:spPr>
      </p:pic>
    </p:spTree>
    <p:extLst>
      <p:ext uri="{BB962C8B-B14F-4D97-AF65-F5344CB8AC3E}">
        <p14:creationId xmlns:p14="http://schemas.microsoft.com/office/powerpoint/2010/main" val="472390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5120" y="1228243"/>
            <a:ext cx="3048000" cy="4185761"/>
          </a:xfrm>
          <a:prstGeom prst="rect">
            <a:avLst/>
          </a:prstGeom>
          <a:noFill/>
        </p:spPr>
        <p:txBody>
          <a:bodyPr wrap="square" numCol="1" rtlCol="0" anchor="b">
            <a:spAutoFit/>
          </a:bodyPr>
          <a:lstStyle/>
          <a:p>
            <a:pPr algn="just"/>
            <a:r>
              <a:rPr lang="es-CO" sz="1400" dirty="0">
                <a:latin typeface="Arial" pitchFamily="34" charset="0"/>
                <a:cs typeface="Arial" pitchFamily="34" charset="0"/>
              </a:rPr>
              <a:t>El resultado para la vigencia 2018 para la Contraloría General del Quindío fue del 72.2  lo que indica que frente a las contralorías departamentales del eje cafetero ocupo el tercer puesto.</a:t>
            </a:r>
          </a:p>
          <a:p>
            <a:pPr algn="just"/>
            <a:endParaRPr lang="es-CO" sz="1400" dirty="0">
              <a:latin typeface="Arial" pitchFamily="34" charset="0"/>
              <a:cs typeface="Arial" pitchFamily="34" charset="0"/>
            </a:endParaRPr>
          </a:p>
          <a:p>
            <a:pPr algn="just"/>
            <a:r>
              <a:rPr lang="es-CO" sz="1400" dirty="0" smtClean="0">
                <a:latin typeface="Arial" pitchFamily="34" charset="0"/>
                <a:cs typeface="Arial" pitchFamily="34" charset="0"/>
              </a:rPr>
              <a:t>Al </a:t>
            </a:r>
            <a:r>
              <a:rPr lang="es-CO" sz="1400" dirty="0">
                <a:latin typeface="Arial" pitchFamily="34" charset="0"/>
                <a:cs typeface="Arial" pitchFamily="34" charset="0"/>
              </a:rPr>
              <a:t>comparar el índice de todas las contralorías del eje cafetero ocupa el quinto puesto incluidas las contralorías municipales y departamentales como se      observa en la gráfica siguiente.</a:t>
            </a:r>
          </a:p>
          <a:p>
            <a:pPr algn="just"/>
            <a:endParaRPr lang="es-CO" sz="1400" dirty="0">
              <a:latin typeface="Arial" pitchFamily="34" charset="0"/>
              <a:cs typeface="Arial" pitchFamily="34" charset="0"/>
            </a:endParaRPr>
          </a:p>
          <a:p>
            <a:pPr algn="just"/>
            <a:r>
              <a:rPr lang="es-CO" sz="1400" dirty="0">
                <a:latin typeface="Arial" pitchFamily="34" charset="0"/>
                <a:cs typeface="Arial" pitchFamily="34" charset="0"/>
              </a:rPr>
              <a:t>Frente  al  total de  las   Contralorías el índice de </a:t>
            </a:r>
            <a:r>
              <a:rPr lang="es-CO" sz="1400" dirty="0" err="1">
                <a:latin typeface="Arial" pitchFamily="34" charset="0"/>
                <a:cs typeface="Arial" pitchFamily="34" charset="0"/>
              </a:rPr>
              <a:t>Furag</a:t>
            </a:r>
            <a:r>
              <a:rPr lang="es-CO" sz="1400" dirty="0">
                <a:latin typeface="Arial" pitchFamily="34" charset="0"/>
                <a:cs typeface="Arial" pitchFamily="34" charset="0"/>
              </a:rPr>
              <a:t> obtenido ubica a la Contraloría General del Quindío;  en el puesto quince</a:t>
            </a:r>
            <a:r>
              <a:rPr lang="es-CO" sz="1400" dirty="0" smtClean="0">
                <a:latin typeface="Arial" pitchFamily="34" charset="0"/>
                <a:cs typeface="Arial" pitchFamily="34" charset="0"/>
              </a:rPr>
              <a:t>.</a:t>
            </a:r>
            <a:endParaRPr lang="es-CO" sz="1400" dirty="0">
              <a:latin typeface="Arial" pitchFamily="34" charset="0"/>
              <a:cs typeface="Arial" pitchFamily="34" charset="0"/>
            </a:endParaRPr>
          </a:p>
        </p:txBody>
      </p:sp>
      <p:pic>
        <p:nvPicPr>
          <p:cNvPr id="8" name="Imagen 15"/>
          <p:cNvPicPr/>
          <p:nvPr/>
        </p:nvPicPr>
        <p:blipFill>
          <a:blip r:embed="rId3"/>
          <a:stretch>
            <a:fillRect/>
          </a:stretch>
        </p:blipFill>
        <p:spPr>
          <a:xfrm>
            <a:off x="3733800" y="317648"/>
            <a:ext cx="5029200" cy="6006952"/>
          </a:xfrm>
          <a:prstGeom prst="rect">
            <a:avLst/>
          </a:prstGeom>
        </p:spPr>
      </p:pic>
    </p:spTree>
    <p:extLst>
      <p:ext uri="{BB962C8B-B14F-4D97-AF65-F5344CB8AC3E}">
        <p14:creationId xmlns:p14="http://schemas.microsoft.com/office/powerpoint/2010/main" val="1301957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2693" y="1367641"/>
            <a:ext cx="2057400" cy="3970318"/>
          </a:xfrm>
          <a:prstGeom prst="rect">
            <a:avLst/>
          </a:prstGeom>
          <a:noFill/>
        </p:spPr>
        <p:txBody>
          <a:bodyPr wrap="square" rtlCol="0">
            <a:spAutoFit/>
          </a:bodyPr>
          <a:lstStyle/>
          <a:p>
            <a:r>
              <a:rPr lang="es-CO" dirty="0"/>
              <a:t>Para la presente vigencia la entidad reporta la medición de </a:t>
            </a:r>
            <a:r>
              <a:rPr lang="es-CO" dirty="0" err="1"/>
              <a:t>Furag</a:t>
            </a:r>
            <a:r>
              <a:rPr lang="es-CO" dirty="0"/>
              <a:t> conforme lo indica el Departamento Administrativo de la Función Pública la entidad cumplió con el reporte conforme lo indica la siguiente registro de reporte.</a:t>
            </a:r>
          </a:p>
          <a:p>
            <a:endParaRPr lang="es-CO" dirty="0"/>
          </a:p>
        </p:txBody>
      </p:sp>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2819400" y="381000"/>
            <a:ext cx="5916930" cy="5943600"/>
          </a:xfrm>
          <a:prstGeom prst="rect">
            <a:avLst/>
          </a:prstGeom>
          <a:ln>
            <a:solidFill>
              <a:schemeClr val="accent1"/>
            </a:solidFill>
          </a:ln>
        </p:spPr>
      </p:pic>
    </p:spTree>
    <p:extLst>
      <p:ext uri="{BB962C8B-B14F-4D97-AF65-F5344CB8AC3E}">
        <p14:creationId xmlns:p14="http://schemas.microsoft.com/office/powerpoint/2010/main" val="2455747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474821"/>
            <a:ext cx="7620000" cy="1508105"/>
          </a:xfrm>
          <a:prstGeom prst="rect">
            <a:avLst/>
          </a:prstGeom>
          <a:noFill/>
        </p:spPr>
        <p:txBody>
          <a:bodyPr wrap="square" numCol="1" rtlCol="0" anchor="b">
            <a:spAutoFit/>
          </a:bodyPr>
          <a:lstStyle/>
          <a:p>
            <a:pPr lvl="0"/>
            <a:r>
              <a:rPr lang="es-CO" sz="2000" b="1" dirty="0">
                <a:effectLst>
                  <a:outerShdw blurRad="38100" dist="38100" dir="2700000" algn="tl">
                    <a:srgbClr val="000000">
                      <a:alpha val="43137"/>
                    </a:srgbClr>
                  </a:outerShdw>
                </a:effectLst>
              </a:rPr>
              <a:t>2</a:t>
            </a:r>
            <a:r>
              <a:rPr lang="es-CO" sz="2000" b="1" dirty="0" smtClean="0">
                <a:effectLst>
                  <a:outerShdw blurRad="38100" dist="38100" dir="2700000" algn="tl">
                    <a:srgbClr val="000000">
                      <a:alpha val="43137"/>
                    </a:srgbClr>
                  </a:outerShdw>
                </a:effectLst>
              </a:rPr>
              <a:t>. </a:t>
            </a:r>
            <a:r>
              <a:rPr lang="es-CO" sz="2000" b="1" dirty="0"/>
              <a:t>Verificación  del cumplimiento de los diferentes planes conforme lo indica el Decreto 612 de 2018</a:t>
            </a:r>
          </a:p>
          <a:p>
            <a:pPr lvl="0"/>
            <a:endParaRPr lang="es-CO" sz="2000" dirty="0"/>
          </a:p>
          <a:p>
            <a:r>
              <a:rPr lang="es-CO" sz="1600" dirty="0"/>
              <a:t>La Oficina de control interno verifico que los planes se elaboraran y publicarán en la página web de la entidad.</a:t>
            </a:r>
          </a:p>
        </p:txBody>
      </p:sp>
      <p:pic>
        <p:nvPicPr>
          <p:cNvPr id="8" name="Imagen 2"/>
          <p:cNvPicPr/>
          <p:nvPr/>
        </p:nvPicPr>
        <p:blipFill>
          <a:blip r:embed="rId3">
            <a:extLst>
              <a:ext uri="{28A0092B-C50C-407E-A947-70E740481C1C}">
                <a14:useLocalDpi xmlns:a14="http://schemas.microsoft.com/office/drawing/2010/main" val="0"/>
              </a:ext>
            </a:extLst>
          </a:blip>
          <a:srcRect/>
          <a:stretch>
            <a:fillRect/>
          </a:stretch>
        </p:blipFill>
        <p:spPr bwMode="auto">
          <a:xfrm>
            <a:off x="787020" y="2209800"/>
            <a:ext cx="7747379" cy="4114800"/>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747193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304800"/>
            <a:ext cx="8077200" cy="1200329"/>
          </a:xfrm>
          <a:prstGeom prst="rect">
            <a:avLst/>
          </a:prstGeom>
          <a:noFill/>
        </p:spPr>
        <p:txBody>
          <a:bodyPr wrap="square" numCol="1" rtlCol="0" anchor="b">
            <a:spAutoFit/>
          </a:bodyPr>
          <a:lstStyle/>
          <a:p>
            <a:pPr lvl="0"/>
            <a:r>
              <a:rPr lang="es-CO" sz="2000" b="1" dirty="0" smtClean="0">
                <a:effectLst>
                  <a:outerShdw blurRad="38100" dist="38100" dir="2700000" algn="tl">
                    <a:srgbClr val="000000">
                      <a:alpha val="43137"/>
                    </a:srgbClr>
                  </a:outerShdw>
                </a:effectLst>
              </a:rPr>
              <a:t>3. </a:t>
            </a:r>
            <a:r>
              <a:rPr lang="es-CO" sz="2000" b="1" dirty="0"/>
              <a:t>Verificación  del cumplimiento del Plan de Anticorrupción</a:t>
            </a:r>
          </a:p>
          <a:p>
            <a:pPr lvl="0"/>
            <a:endParaRPr lang="es-CO" sz="2000" dirty="0"/>
          </a:p>
          <a:p>
            <a:r>
              <a:rPr lang="es-CO" sz="1600" dirty="0"/>
              <a:t>El cumplimiento del plan de anticorrupción para el segundo cuatrimestre del año es como se observa en la siguiente gráfica en sus 6 </a:t>
            </a:r>
            <a:r>
              <a:rPr lang="es-CO" sz="1600" dirty="0" smtClean="0"/>
              <a:t>componentes.</a:t>
            </a:r>
            <a:endParaRPr lang="es-CO" sz="1600" dirty="0"/>
          </a:p>
        </p:txBody>
      </p:sp>
      <p:pic>
        <p:nvPicPr>
          <p:cNvPr id="5" name="Imagen 3"/>
          <p:cNvPicPr/>
          <p:nvPr/>
        </p:nvPicPr>
        <p:blipFill>
          <a:blip r:embed="rId3"/>
          <a:stretch>
            <a:fillRect/>
          </a:stretch>
        </p:blipFill>
        <p:spPr>
          <a:xfrm>
            <a:off x="568656" y="1600200"/>
            <a:ext cx="8041943" cy="4800600"/>
          </a:xfrm>
          <a:prstGeom prst="rect">
            <a:avLst/>
          </a:prstGeom>
          <a:ln>
            <a:solidFill>
              <a:srgbClr val="C00000"/>
            </a:solidFill>
          </a:ln>
        </p:spPr>
      </p:pic>
    </p:spTree>
    <p:extLst>
      <p:ext uri="{BB962C8B-B14F-4D97-AF65-F5344CB8AC3E}">
        <p14:creationId xmlns:p14="http://schemas.microsoft.com/office/powerpoint/2010/main" val="3188898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2928" y="228600"/>
            <a:ext cx="8077200" cy="1754326"/>
          </a:xfrm>
          <a:prstGeom prst="rect">
            <a:avLst/>
          </a:prstGeom>
          <a:noFill/>
        </p:spPr>
        <p:txBody>
          <a:bodyPr wrap="square" numCol="1" rtlCol="0" anchor="b">
            <a:spAutoFit/>
          </a:bodyPr>
          <a:lstStyle/>
          <a:p>
            <a:pPr lvl="0"/>
            <a:r>
              <a:rPr lang="es-CO" sz="2000" b="1" dirty="0" smtClean="0">
                <a:effectLst>
                  <a:outerShdw blurRad="38100" dist="38100" dir="2700000" algn="tl">
                    <a:srgbClr val="000000">
                      <a:alpha val="43137"/>
                    </a:srgbClr>
                  </a:outerShdw>
                </a:effectLst>
              </a:rPr>
              <a:t>4. </a:t>
            </a:r>
            <a:r>
              <a:rPr lang="es-CO" sz="2000" b="1" dirty="0"/>
              <a:t>Verificación del Plan Acción-  en la línea de Participación ciudadana. Contralor Estudiantil</a:t>
            </a:r>
          </a:p>
          <a:p>
            <a:pPr lvl="0"/>
            <a:endParaRPr lang="es-CO" sz="2000" dirty="0"/>
          </a:p>
          <a:p>
            <a:r>
              <a:rPr lang="es-CO" sz="1600" dirty="0"/>
              <a:t>La oficina de control interno verificó que en la vigencia 2019  se capacitaron un total de 584 estudiantes en 25 instituciones educativas  con una población total atendida para esta vigencia fue del  4 % como se observa en la siguiente gráfica.</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4" y="2057400"/>
            <a:ext cx="7917976" cy="39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272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2928" y="381000"/>
            <a:ext cx="8077200" cy="1323439"/>
          </a:xfrm>
          <a:prstGeom prst="rect">
            <a:avLst/>
          </a:prstGeom>
          <a:noFill/>
        </p:spPr>
        <p:txBody>
          <a:bodyPr wrap="square" numCol="1" rtlCol="0" anchor="b">
            <a:spAutoFit/>
          </a:bodyPr>
          <a:lstStyle/>
          <a:p>
            <a:r>
              <a:rPr lang="es-CO" sz="2000" dirty="0"/>
              <a:t>En la siguiente gráfica se observa el porcentaje de población atendida en la vigencia 2019 cuyos mayores porcentajes se observan en Circasia con el 27% del total de la muestra selecciona; y en el Municipio de  Montenegro  con 16%  y en el municipio de Tebaida con un 15%.</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72" y="1828800"/>
            <a:ext cx="6822056" cy="422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899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4856" y="525375"/>
            <a:ext cx="2168857" cy="2554545"/>
          </a:xfrm>
          <a:prstGeom prst="rect">
            <a:avLst/>
          </a:prstGeom>
          <a:noFill/>
        </p:spPr>
        <p:txBody>
          <a:bodyPr wrap="square" numCol="1" rtlCol="0" anchor="b">
            <a:spAutoFit/>
          </a:bodyPr>
          <a:lstStyle/>
          <a:p>
            <a:r>
              <a:rPr lang="es-CO" sz="2000" dirty="0"/>
              <a:t>El total de estudiantes capacitados fue de 1394  en 7 municipios  como se observa en la siguiente de gráfica.</a:t>
            </a:r>
          </a:p>
        </p:txBody>
      </p:sp>
      <p:pic>
        <p:nvPicPr>
          <p:cNvPr id="5" name="Imagen 6"/>
          <p:cNvPicPr/>
          <p:nvPr/>
        </p:nvPicPr>
        <p:blipFill>
          <a:blip r:embed="rId3"/>
          <a:stretch>
            <a:fillRect/>
          </a:stretch>
        </p:blipFill>
        <p:spPr>
          <a:xfrm>
            <a:off x="2819400" y="381000"/>
            <a:ext cx="6096000" cy="2843296"/>
          </a:xfrm>
          <a:prstGeom prst="rect">
            <a:avLst/>
          </a:prstGeom>
        </p:spPr>
      </p:pic>
      <p:sp>
        <p:nvSpPr>
          <p:cNvPr id="8" name="TextBox 7"/>
          <p:cNvSpPr txBox="1"/>
          <p:nvPr/>
        </p:nvSpPr>
        <p:spPr>
          <a:xfrm>
            <a:off x="6553200" y="4812506"/>
            <a:ext cx="2342866" cy="1323439"/>
          </a:xfrm>
          <a:prstGeom prst="rect">
            <a:avLst/>
          </a:prstGeom>
          <a:noFill/>
        </p:spPr>
        <p:txBody>
          <a:bodyPr wrap="square" numCol="1" rtlCol="0" anchor="b">
            <a:spAutoFit/>
          </a:bodyPr>
          <a:lstStyle/>
          <a:p>
            <a:r>
              <a:rPr lang="es-CO" sz="2000" dirty="0" smtClean="0"/>
              <a:t>El porcentaje de estudiantes capacitados</a:t>
            </a:r>
            <a:r>
              <a:rPr lang="es-CO" sz="2000" dirty="0"/>
              <a:t> </a:t>
            </a:r>
            <a:r>
              <a:rPr lang="es-CO" sz="2000" dirty="0" smtClean="0"/>
              <a:t>por </a:t>
            </a:r>
            <a:r>
              <a:rPr lang="es-CO" sz="2000" dirty="0" err="1" smtClean="0"/>
              <a:t>municioio</a:t>
            </a:r>
            <a:endParaRPr lang="es-CO" sz="2000" dirty="0"/>
          </a:p>
        </p:txBody>
      </p:sp>
      <p:pic>
        <p:nvPicPr>
          <p:cNvPr id="9" name="Imagen 7"/>
          <p:cNvPicPr/>
          <p:nvPr/>
        </p:nvPicPr>
        <p:blipFill>
          <a:blip r:embed="rId4"/>
          <a:stretch>
            <a:fillRect/>
          </a:stretch>
        </p:blipFill>
        <p:spPr>
          <a:xfrm>
            <a:off x="456062" y="3581400"/>
            <a:ext cx="5716138" cy="2862322"/>
          </a:xfrm>
          <a:prstGeom prst="rect">
            <a:avLst/>
          </a:prstGeom>
          <a:ln>
            <a:solidFill>
              <a:srgbClr val="C00000"/>
            </a:solidFill>
          </a:ln>
        </p:spPr>
      </p:pic>
    </p:spTree>
    <p:extLst>
      <p:ext uri="{BB962C8B-B14F-4D97-AF65-F5344CB8AC3E}">
        <p14:creationId xmlns:p14="http://schemas.microsoft.com/office/powerpoint/2010/main" val="1935982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8"/>
          <p:cNvPicPr/>
          <p:nvPr/>
        </p:nvPicPr>
        <p:blipFill>
          <a:blip r:embed="rId3"/>
          <a:stretch>
            <a:fillRect/>
          </a:stretch>
        </p:blipFill>
        <p:spPr>
          <a:xfrm>
            <a:off x="914400" y="990600"/>
            <a:ext cx="7010400" cy="4419600"/>
          </a:xfrm>
          <a:prstGeom prst="rect">
            <a:avLst/>
          </a:prstGeom>
          <a:ln>
            <a:solidFill>
              <a:srgbClr val="C00000"/>
            </a:solidFill>
          </a:ln>
        </p:spPr>
      </p:pic>
    </p:spTree>
    <p:extLst>
      <p:ext uri="{BB962C8B-B14F-4D97-AF65-F5344CB8AC3E}">
        <p14:creationId xmlns:p14="http://schemas.microsoft.com/office/powerpoint/2010/main" val="2072369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6"/>
          <p:cNvPicPr/>
          <p:nvPr/>
        </p:nvPicPr>
        <p:blipFill>
          <a:blip r:embed="rId3"/>
          <a:stretch>
            <a:fillRect/>
          </a:stretch>
        </p:blipFill>
        <p:spPr>
          <a:xfrm>
            <a:off x="304800" y="381000"/>
            <a:ext cx="4473893" cy="2819400"/>
          </a:xfrm>
          <a:prstGeom prst="rect">
            <a:avLst/>
          </a:prstGeom>
        </p:spPr>
      </p:pic>
      <p:pic>
        <p:nvPicPr>
          <p:cNvPr id="4" name="Imagen 7"/>
          <p:cNvPicPr/>
          <p:nvPr/>
        </p:nvPicPr>
        <p:blipFill>
          <a:blip r:embed="rId4"/>
          <a:stretch>
            <a:fillRect/>
          </a:stretch>
        </p:blipFill>
        <p:spPr>
          <a:xfrm>
            <a:off x="4419600" y="3462655"/>
            <a:ext cx="4446270" cy="2753360"/>
          </a:xfrm>
          <a:prstGeom prst="rect">
            <a:avLst/>
          </a:prstGeom>
          <a:ln>
            <a:solidFill>
              <a:srgbClr val="C00000"/>
            </a:solidFill>
          </a:ln>
        </p:spPr>
      </p:pic>
      <p:sp>
        <p:nvSpPr>
          <p:cNvPr id="2" name="TextBox 1"/>
          <p:cNvSpPr txBox="1"/>
          <p:nvPr/>
        </p:nvSpPr>
        <p:spPr>
          <a:xfrm>
            <a:off x="5257800" y="1052036"/>
            <a:ext cx="3276600" cy="1477328"/>
          </a:xfrm>
          <a:prstGeom prst="rect">
            <a:avLst/>
          </a:prstGeom>
          <a:noFill/>
        </p:spPr>
        <p:txBody>
          <a:bodyPr wrap="square" rtlCol="0">
            <a:spAutoFit/>
          </a:bodyPr>
          <a:lstStyle/>
          <a:p>
            <a:r>
              <a:rPr lang="es-CO" dirty="0"/>
              <a:t>El total de estudiantes capacitados fue de 1394  en 7 municipios  como se observa en la siguiente de gráfica.</a:t>
            </a:r>
          </a:p>
          <a:p>
            <a:endParaRPr lang="es-CO" dirty="0"/>
          </a:p>
        </p:txBody>
      </p:sp>
      <p:sp>
        <p:nvSpPr>
          <p:cNvPr id="5" name="TextBox 4"/>
          <p:cNvSpPr txBox="1"/>
          <p:nvPr/>
        </p:nvSpPr>
        <p:spPr>
          <a:xfrm>
            <a:off x="533400" y="3733800"/>
            <a:ext cx="3429000" cy="2031325"/>
          </a:xfrm>
          <a:prstGeom prst="rect">
            <a:avLst/>
          </a:prstGeom>
          <a:noFill/>
        </p:spPr>
        <p:txBody>
          <a:bodyPr wrap="square" rtlCol="0">
            <a:spAutoFit/>
          </a:bodyPr>
          <a:lstStyle/>
          <a:p>
            <a:r>
              <a:rPr lang="es-CO" dirty="0"/>
              <a:t>En resumen, la Contraloría General del Quindío ejecutó la meta total en 28 Instituciones Educativas en 7 municipios del Departamento del Quindío como se observa en el siguiente  cuadro resumen.</a:t>
            </a:r>
          </a:p>
          <a:p>
            <a:endParaRPr lang="es-CO" dirty="0"/>
          </a:p>
        </p:txBody>
      </p:sp>
    </p:spTree>
    <p:extLst>
      <p:ext uri="{BB962C8B-B14F-4D97-AF65-F5344CB8AC3E}">
        <p14:creationId xmlns:p14="http://schemas.microsoft.com/office/powerpoint/2010/main" val="3564530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200" y="1295400"/>
            <a:ext cx="3352800" cy="1169551"/>
          </a:xfrm>
          <a:prstGeom prst="rect">
            <a:avLst/>
          </a:prstGeom>
          <a:noFill/>
        </p:spPr>
        <p:txBody>
          <a:bodyPr wrap="square" rtlCol="0">
            <a:spAutoFit/>
          </a:bodyPr>
          <a:lstStyle/>
          <a:p>
            <a:r>
              <a:rPr lang="es-CO" sz="1400" dirty="0" smtClean="0"/>
              <a:t>se posesionaron como contralores estudiantiles un total de 23 estudiantes, cuya función es vigilar la buena ejecución de los recursos en las instituciones educativas.</a:t>
            </a:r>
            <a:endParaRPr lang="es-CO" dirty="0"/>
          </a:p>
        </p:txBody>
      </p:sp>
      <p:pic>
        <p:nvPicPr>
          <p:cNvPr id="5" name="Imagen 9"/>
          <p:cNvPicPr/>
          <p:nvPr/>
        </p:nvPicPr>
        <p:blipFill>
          <a:blip r:embed="rId3"/>
          <a:stretch>
            <a:fillRect/>
          </a:stretch>
        </p:blipFill>
        <p:spPr>
          <a:xfrm>
            <a:off x="400052" y="3124200"/>
            <a:ext cx="4857749" cy="2019300"/>
          </a:xfrm>
          <a:prstGeom prst="rect">
            <a:avLst/>
          </a:prstGeom>
          <a:ln>
            <a:solidFill>
              <a:srgbClr val="C00000"/>
            </a:solidFill>
          </a:ln>
        </p:spPr>
      </p:pic>
      <p:sp>
        <p:nvSpPr>
          <p:cNvPr id="4" name="TextBox 3"/>
          <p:cNvSpPr txBox="1"/>
          <p:nvPr/>
        </p:nvSpPr>
        <p:spPr>
          <a:xfrm>
            <a:off x="5410200" y="2514600"/>
            <a:ext cx="3352800" cy="2400657"/>
          </a:xfrm>
          <a:prstGeom prst="rect">
            <a:avLst/>
          </a:prstGeom>
          <a:noFill/>
        </p:spPr>
        <p:txBody>
          <a:bodyPr wrap="square" rtlCol="0">
            <a:spAutoFit/>
          </a:bodyPr>
          <a:lstStyle/>
          <a:p>
            <a:r>
              <a:rPr lang="es-CO" sz="1400" dirty="0" smtClean="0"/>
              <a:t>Se posesionó </a:t>
            </a:r>
            <a:r>
              <a:rPr lang="es-CO" sz="1400" dirty="0"/>
              <a:t>a un total de 26 veedores estudiantiles  cuya función es velar que se ejecuten las obras y las mejores de las instituciones conforme a los planes de acción en cada institución educativa.</a:t>
            </a:r>
          </a:p>
          <a:p>
            <a:r>
              <a:rPr lang="es-CO" sz="1400" dirty="0"/>
              <a:t> </a:t>
            </a:r>
          </a:p>
          <a:p>
            <a:r>
              <a:rPr lang="es-CO" sz="1400" dirty="0"/>
              <a:t>En resumen en todo el Departamento del Quindío es decir un 49% del total de las instituciones capacitadas como se observa en la siguiente grafica quienes </a:t>
            </a:r>
          </a:p>
          <a:p>
            <a:endParaRPr lang="es-CO" sz="1000" dirty="0"/>
          </a:p>
        </p:txBody>
      </p:sp>
      <p:pic>
        <p:nvPicPr>
          <p:cNvPr id="7" name="Imagen 10"/>
          <p:cNvPicPr/>
          <p:nvPr/>
        </p:nvPicPr>
        <p:blipFill>
          <a:blip r:embed="rId4"/>
          <a:stretch>
            <a:fillRect/>
          </a:stretch>
        </p:blipFill>
        <p:spPr>
          <a:xfrm>
            <a:off x="414337" y="908625"/>
            <a:ext cx="4843464" cy="1943100"/>
          </a:xfrm>
          <a:prstGeom prst="rect">
            <a:avLst/>
          </a:prstGeom>
          <a:ln>
            <a:solidFill>
              <a:srgbClr val="C00000"/>
            </a:solidFill>
          </a:ln>
        </p:spPr>
      </p:pic>
    </p:spTree>
    <p:extLst>
      <p:ext uri="{BB962C8B-B14F-4D97-AF65-F5344CB8AC3E}">
        <p14:creationId xmlns:p14="http://schemas.microsoft.com/office/powerpoint/2010/main" val="125340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1">
            <a:extLst>
              <a:ext uri="{FF2B5EF4-FFF2-40B4-BE49-F238E27FC236}">
                <a16:creationId xmlns="" xmlns:a16="http://schemas.microsoft.com/office/drawing/2014/main" id="{9F6D3B24-F87D-41C7-AA34-2D46A6A4F3DB}"/>
              </a:ext>
            </a:extLst>
          </p:cNvPr>
          <p:cNvSpPr/>
          <p:nvPr/>
        </p:nvSpPr>
        <p:spPr>
          <a:xfrm>
            <a:off x="609600" y="457200"/>
            <a:ext cx="7924800" cy="4683846"/>
          </a:xfrm>
          <a:prstGeom prst="rect">
            <a:avLst/>
          </a:prstGeom>
        </p:spPr>
        <p:txBody>
          <a:bodyPr wrap="square">
            <a:spAutoFit/>
          </a:bodyPr>
          <a:lstStyle/>
          <a:p>
            <a:pPr algn="ctr">
              <a:lnSpc>
                <a:spcPct val="115000"/>
              </a:lnSpc>
              <a:spcBef>
                <a:spcPts val="200"/>
              </a:spcBef>
              <a:spcAft>
                <a:spcPts val="0"/>
              </a:spcAft>
            </a:pPr>
            <a:r>
              <a:rPr lang="es-CO" sz="2800" b="1" dirty="0">
                <a:latin typeface="Cambria" panose="02040503050406030204" pitchFamily="18" charset="0"/>
                <a:ea typeface="Times New Roman" panose="02020603050405020304" pitchFamily="18" charset="0"/>
                <a:cs typeface="Times New Roman" panose="02020603050405020304" pitchFamily="18" charset="0"/>
              </a:rPr>
              <a:t>MISIÓN</a:t>
            </a:r>
            <a:r>
              <a:rPr lang="es-CO" sz="2800" b="1" i="1" dirty="0">
                <a:latin typeface="Cambria" panose="02040503050406030204" pitchFamily="18" charset="0"/>
                <a:ea typeface="Times New Roman" panose="02020603050405020304" pitchFamily="18" charset="0"/>
                <a:cs typeface="Times New Roman" panose="02020603050405020304" pitchFamily="18" charset="0"/>
              </a:rPr>
              <a:t>:</a:t>
            </a:r>
            <a:endParaRPr lang="es-CO" sz="2800" b="1" dirty="0">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 </a:t>
            </a:r>
            <a:r>
              <a:rPr lang="es-CO" dirty="0" smtClean="0">
                <a:latin typeface="Arial" panose="020B0604020202020204" pitchFamily="34" charset="0"/>
                <a:ea typeface="Calibri" panose="020F0502020204030204" pitchFamily="34" charset="0"/>
                <a:cs typeface="Times New Roman" panose="02020603050405020304" pitchFamily="18" charset="0"/>
              </a:rPr>
              <a:t>“</a:t>
            </a:r>
            <a:r>
              <a:rPr lang="es-CO" dirty="0">
                <a:latin typeface="Arial" panose="020B0604020202020204" pitchFamily="34" charset="0"/>
                <a:ea typeface="Calibri" panose="020F0502020204030204" pitchFamily="34" charset="0"/>
                <a:cs typeface="Times New Roman" panose="02020603050405020304" pitchFamily="18" charset="0"/>
              </a:rPr>
              <a:t>La Contraloría General del Quindío en cumplimiento del mandato constitucional y legal, vigila la gestión fiscal y ambiental de los sujetos de control, con transparencia y visibilidad, en procura del correcto manejo de los recursos administrados por las entidades públicas, reconociendo a la ciudadanía como principal destinataria de su gestión”.</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CO" dirty="0">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200"/>
              </a:spcBef>
              <a:spcAft>
                <a:spcPts val="0"/>
              </a:spcAft>
            </a:pPr>
            <a:r>
              <a:rPr lang="es-CO" sz="3200" b="1" dirty="0">
                <a:latin typeface="Cambria" panose="02040503050406030204" pitchFamily="18" charset="0"/>
                <a:ea typeface="Times New Roman" panose="02020603050405020304" pitchFamily="18" charset="0"/>
                <a:cs typeface="Times New Roman" panose="02020603050405020304" pitchFamily="18" charset="0"/>
              </a:rPr>
              <a:t>VISIÓN:</a:t>
            </a:r>
          </a:p>
          <a:p>
            <a:pPr algn="just">
              <a:lnSpc>
                <a:spcPct val="115000"/>
              </a:lnSpc>
              <a:spcAft>
                <a:spcPts val="0"/>
              </a:spcAft>
            </a:pPr>
            <a:r>
              <a:rPr lang="es-CO" dirty="0">
                <a:latin typeface="Arial" panose="020B0604020202020204" pitchFamily="34" charset="0"/>
                <a:ea typeface="Calibri" panose="020F0502020204030204" pitchFamily="34" charset="0"/>
                <a:cs typeface="Times New Roman" panose="02020603050405020304" pitchFamily="18" charset="0"/>
              </a:rPr>
              <a:t> </a:t>
            </a:r>
            <a:r>
              <a:rPr lang="es-CO" dirty="0" smtClean="0">
                <a:latin typeface="Arial" panose="020B0604020202020204" pitchFamily="34" charset="0"/>
                <a:ea typeface="Calibri" panose="020F0502020204030204" pitchFamily="34" charset="0"/>
                <a:cs typeface="Times New Roman" panose="02020603050405020304" pitchFamily="18" charset="0"/>
              </a:rPr>
              <a:t>Para </a:t>
            </a:r>
            <a:r>
              <a:rPr lang="es-CO" dirty="0">
                <a:latin typeface="Arial" panose="020B0604020202020204" pitchFamily="34" charset="0"/>
                <a:ea typeface="Calibri" panose="020F0502020204030204" pitchFamily="34" charset="0"/>
                <a:cs typeface="Times New Roman" panose="02020603050405020304" pitchFamily="18" charset="0"/>
              </a:rPr>
              <a:t>el 2019 la Contraloría General del Quindío será una entidad reconocida en la efectividad del Control Fiscal con independencia en la ejecución de los recursos  públicos, en la preservación y cuidado del medio ambiente,  en el cumplimiento   de las políticas públicas por parte de los sujetos de control con presencia activa de la </a:t>
            </a:r>
            <a:r>
              <a:rPr lang="es-CO" dirty="0" smtClean="0">
                <a:latin typeface="Arial" panose="020B0604020202020204" pitchFamily="34" charset="0"/>
                <a:ea typeface="Calibri" panose="020F0502020204030204" pitchFamily="34" charset="0"/>
                <a:cs typeface="Times New Roman" panose="02020603050405020304" pitchFamily="18" charset="0"/>
              </a:rPr>
              <a:t>comunidad,</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20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4320" y="381000"/>
            <a:ext cx="8153400" cy="1169551"/>
          </a:xfrm>
          <a:prstGeom prst="rect">
            <a:avLst/>
          </a:prstGeom>
          <a:noFill/>
        </p:spPr>
        <p:txBody>
          <a:bodyPr wrap="square" rtlCol="0">
            <a:spAutoFit/>
          </a:bodyPr>
          <a:lstStyle/>
          <a:p>
            <a:pPr lvl="0"/>
            <a:r>
              <a:rPr lang="es-CO" b="1" dirty="0" smtClean="0"/>
              <a:t>5. Verificación </a:t>
            </a:r>
            <a:r>
              <a:rPr lang="es-CO" b="1" dirty="0"/>
              <a:t>del trámite de PQR</a:t>
            </a:r>
          </a:p>
          <a:p>
            <a:r>
              <a:rPr lang="es-CO" sz="1400" dirty="0"/>
              <a:t> </a:t>
            </a:r>
          </a:p>
          <a:p>
            <a:r>
              <a:rPr lang="es-CO" sz="1400" dirty="0"/>
              <a:t>La Oficina de Control interno verificó el cumplimiento de los términos de respuestas de las PQR recibidas por los diferentes medios dispuesto en la Contraloría Departamental del Quindío de un 99.17% de eficacia. </a:t>
            </a:r>
          </a:p>
          <a:p>
            <a:endParaRPr lang="es-CO" sz="1000" dirty="0"/>
          </a:p>
        </p:txBody>
      </p:sp>
      <p:pic>
        <p:nvPicPr>
          <p:cNvPr id="7" name="Imagen 14"/>
          <p:cNvPicPr/>
          <p:nvPr/>
        </p:nvPicPr>
        <p:blipFill>
          <a:blip r:embed="rId3"/>
          <a:stretch>
            <a:fillRect/>
          </a:stretch>
        </p:blipFill>
        <p:spPr>
          <a:xfrm>
            <a:off x="684320" y="1735098"/>
            <a:ext cx="8153400" cy="3387804"/>
          </a:xfrm>
          <a:prstGeom prst="rect">
            <a:avLst/>
          </a:prstGeom>
        </p:spPr>
      </p:pic>
    </p:spTree>
    <p:extLst>
      <p:ext uri="{BB962C8B-B14F-4D97-AF65-F5344CB8AC3E}">
        <p14:creationId xmlns:p14="http://schemas.microsoft.com/office/powerpoint/2010/main" val="3350102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9100" y="457200"/>
            <a:ext cx="8305800" cy="1600438"/>
          </a:xfrm>
          <a:prstGeom prst="rect">
            <a:avLst/>
          </a:prstGeom>
          <a:noFill/>
        </p:spPr>
        <p:txBody>
          <a:bodyPr wrap="square" rtlCol="0">
            <a:spAutoFit/>
          </a:bodyPr>
          <a:lstStyle/>
          <a:p>
            <a:pPr lvl="0"/>
            <a:r>
              <a:rPr lang="es-CO" b="1" dirty="0" smtClean="0"/>
              <a:t>6. Autoevaluación </a:t>
            </a:r>
            <a:r>
              <a:rPr lang="es-CO" b="1" dirty="0"/>
              <a:t>Institucional</a:t>
            </a:r>
          </a:p>
          <a:p>
            <a:r>
              <a:rPr lang="es-CO" sz="1400" dirty="0"/>
              <a:t> </a:t>
            </a:r>
          </a:p>
          <a:p>
            <a:r>
              <a:rPr lang="es-CO" sz="1400" dirty="0"/>
              <a:t>En el mapa de procesos de la Contraloría General del Quindío el proceso de evaluación y seguimiento lo realiza lo lidera la oficina de Control Interno con una actividad importante como es la evaluación institucional mediante indicadores de Gestión establecidos por cada uno de los líderes de procesos con una periodicidad de medición semestral; en total existen 32 indicadores  en la siguiente gráfica se observa el comportamiento semestral.</a:t>
            </a:r>
          </a:p>
          <a:p>
            <a:endParaRPr lang="es-CO" sz="1000" dirty="0"/>
          </a:p>
        </p:txBody>
      </p:sp>
      <p:pic>
        <p:nvPicPr>
          <p:cNvPr id="9" name="Imagen 18"/>
          <p:cNvPicPr/>
          <p:nvPr/>
        </p:nvPicPr>
        <p:blipFill>
          <a:blip r:embed="rId3"/>
          <a:stretch>
            <a:fillRect/>
          </a:stretch>
        </p:blipFill>
        <p:spPr>
          <a:xfrm>
            <a:off x="533400" y="2078990"/>
            <a:ext cx="7924800" cy="2721610"/>
          </a:xfrm>
          <a:prstGeom prst="rect">
            <a:avLst/>
          </a:prstGeom>
          <a:ln>
            <a:solidFill>
              <a:schemeClr val="accent2"/>
            </a:solidFill>
          </a:ln>
        </p:spPr>
      </p:pic>
      <p:sp>
        <p:nvSpPr>
          <p:cNvPr id="10" name="TextBox 9"/>
          <p:cNvSpPr txBox="1"/>
          <p:nvPr/>
        </p:nvSpPr>
        <p:spPr>
          <a:xfrm>
            <a:off x="533400" y="4961692"/>
            <a:ext cx="8077200" cy="677108"/>
          </a:xfrm>
          <a:prstGeom prst="rect">
            <a:avLst/>
          </a:prstGeom>
          <a:noFill/>
        </p:spPr>
        <p:txBody>
          <a:bodyPr wrap="square" rtlCol="0">
            <a:spAutoFit/>
          </a:bodyPr>
          <a:lstStyle/>
          <a:p>
            <a:r>
              <a:rPr lang="es-CO" sz="1400" dirty="0"/>
              <a:t>La evaluación consolidad en promedio institucional de la entidad correspondiente al primer semestre del año se ubica en un 85,91% en la medición de los 32 indicadores de la entidad.</a:t>
            </a:r>
          </a:p>
          <a:p>
            <a:endParaRPr lang="es-CO" sz="1000" dirty="0"/>
          </a:p>
        </p:txBody>
      </p:sp>
    </p:spTree>
    <p:extLst>
      <p:ext uri="{BB962C8B-B14F-4D97-AF65-F5344CB8AC3E}">
        <p14:creationId xmlns:p14="http://schemas.microsoft.com/office/powerpoint/2010/main" val="10313305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9100" y="457200"/>
            <a:ext cx="8305800" cy="1384995"/>
          </a:xfrm>
          <a:prstGeom prst="rect">
            <a:avLst/>
          </a:prstGeom>
          <a:noFill/>
        </p:spPr>
        <p:txBody>
          <a:bodyPr wrap="square" rtlCol="0">
            <a:spAutoFit/>
          </a:bodyPr>
          <a:lstStyle/>
          <a:p>
            <a:pPr lvl="0"/>
            <a:r>
              <a:rPr lang="es-CO" b="1" dirty="0"/>
              <a:t>7</a:t>
            </a:r>
            <a:r>
              <a:rPr lang="es-CO" b="1" dirty="0" smtClean="0"/>
              <a:t>. </a:t>
            </a:r>
            <a:r>
              <a:rPr lang="es-CO" b="1" dirty="0"/>
              <a:t>Publicación de los datos en el Portal de Datos Abiertos</a:t>
            </a:r>
          </a:p>
          <a:p>
            <a:r>
              <a:rPr lang="es-CO" sz="1400" dirty="0"/>
              <a:t> </a:t>
            </a:r>
          </a:p>
          <a:p>
            <a:r>
              <a:rPr lang="es-CO" sz="1400" dirty="0"/>
              <a:t>Se  apoyó a la entidad en el cumplimiento de publicar los datos abiertos en el portal dispuesto por el Ministerio de Tecnología de la Información y las Comunicaciones en el cual se han publicado 11 conjuntos de datos en las vigencias 2018-2019.</a:t>
            </a:r>
          </a:p>
          <a:p>
            <a:endParaRPr lang="es-CO" sz="1000" dirty="0"/>
          </a:p>
        </p:txBody>
      </p:sp>
      <p:pic>
        <p:nvPicPr>
          <p:cNvPr id="7" name="0 Imagen"/>
          <p:cNvPicPr/>
          <p:nvPr/>
        </p:nvPicPr>
        <p:blipFill>
          <a:blip r:embed="rId3" cstate="print">
            <a:extLst>
              <a:ext uri="{28A0092B-C50C-407E-A947-70E740481C1C}">
                <a14:useLocalDpi xmlns:a14="http://schemas.microsoft.com/office/drawing/2010/main" val="0"/>
              </a:ext>
            </a:extLst>
          </a:blip>
          <a:stretch>
            <a:fillRect/>
          </a:stretch>
        </p:blipFill>
        <p:spPr>
          <a:xfrm>
            <a:off x="1066800" y="1981200"/>
            <a:ext cx="7315200" cy="3505736"/>
          </a:xfrm>
          <a:prstGeom prst="rect">
            <a:avLst/>
          </a:prstGeom>
          <a:ln>
            <a:solidFill>
              <a:schemeClr val="accent1"/>
            </a:solidFill>
          </a:ln>
        </p:spPr>
      </p:pic>
    </p:spTree>
    <p:extLst>
      <p:ext uri="{BB962C8B-B14F-4D97-AF65-F5344CB8AC3E}">
        <p14:creationId xmlns:p14="http://schemas.microsoft.com/office/powerpoint/2010/main" val="32547609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9100" y="304800"/>
            <a:ext cx="8305800" cy="2469907"/>
          </a:xfrm>
          <a:prstGeom prst="rect">
            <a:avLst/>
          </a:prstGeom>
          <a:noFill/>
        </p:spPr>
        <p:txBody>
          <a:bodyPr wrap="square" rtlCol="0">
            <a:spAutoFit/>
          </a:bodyPr>
          <a:lstStyle/>
          <a:p>
            <a:pPr lvl="0"/>
            <a:r>
              <a:rPr lang="es-CO" b="1" dirty="0"/>
              <a:t>8</a:t>
            </a:r>
            <a:r>
              <a:rPr lang="es-CO" b="1" dirty="0" smtClean="0"/>
              <a:t>. </a:t>
            </a:r>
            <a:r>
              <a:rPr lang="es-CO" b="1" dirty="0"/>
              <a:t>Avance de la implementación de MIPG</a:t>
            </a:r>
          </a:p>
          <a:p>
            <a:r>
              <a:rPr lang="es-CO" dirty="0"/>
              <a:t> </a:t>
            </a:r>
          </a:p>
          <a:p>
            <a:r>
              <a:rPr lang="es-CO" dirty="0"/>
              <a:t>El Decreto 1499 de 2017 donde se modifica el artículo 133 del Decreto 1753  de 2015 correspondiente al sistema de Gestión  que corresponde al nuevo modelo integrado de planeación y gestión MIPG la contraloría lo adopto para el desarrollo administrativo de la entidad para lo cual realizó los diferentes autodiagnósticos del modelo en la vigencia 2018 y en la actualidad el avance del modelo en las 7 dimensiones y para las 17 políticas es como se observa en la siguiente</a:t>
            </a:r>
            <a:r>
              <a:rPr lang="es-CO" dirty="0" smtClean="0"/>
              <a:t>.</a:t>
            </a:r>
            <a:endParaRPr lang="es-CO" dirty="0"/>
          </a:p>
          <a:p>
            <a:endParaRPr lang="es-CO" sz="1100" dirty="0"/>
          </a:p>
        </p:txBody>
      </p:sp>
      <p:pic>
        <p:nvPicPr>
          <p:cNvPr id="5" name="Imagen 12"/>
          <p:cNvPicPr/>
          <p:nvPr/>
        </p:nvPicPr>
        <p:blipFill>
          <a:blip r:embed="rId3"/>
          <a:stretch>
            <a:fillRect/>
          </a:stretch>
        </p:blipFill>
        <p:spPr>
          <a:xfrm>
            <a:off x="809625" y="2774707"/>
            <a:ext cx="7467600" cy="1923415"/>
          </a:xfrm>
          <a:prstGeom prst="rect">
            <a:avLst/>
          </a:prstGeom>
          <a:ln>
            <a:solidFill>
              <a:schemeClr val="accent1">
                <a:lumMod val="75000"/>
              </a:schemeClr>
            </a:solidFill>
          </a:ln>
        </p:spPr>
      </p:pic>
      <p:sp>
        <p:nvSpPr>
          <p:cNvPr id="2" name="TextBox 1"/>
          <p:cNvSpPr txBox="1"/>
          <p:nvPr/>
        </p:nvSpPr>
        <p:spPr>
          <a:xfrm>
            <a:off x="504824" y="4876800"/>
            <a:ext cx="8220075" cy="1477328"/>
          </a:xfrm>
          <a:prstGeom prst="rect">
            <a:avLst/>
          </a:prstGeom>
          <a:noFill/>
        </p:spPr>
        <p:txBody>
          <a:bodyPr wrap="square" rtlCol="0">
            <a:spAutoFit/>
          </a:bodyPr>
          <a:lstStyle/>
          <a:p>
            <a:r>
              <a:rPr lang="es-CO" dirty="0"/>
              <a:t>El avance de la implementación de MIPG en la Contraloría se ubica en un 81,4% faltan realizar avancen en varias de las dimensiones las cuales deben tenerse en cuenta en el próximo plan estratégico de la nueva administración de la Contraloría vigencia 2010-2022</a:t>
            </a:r>
          </a:p>
          <a:p>
            <a:endParaRPr lang="es-CO" dirty="0"/>
          </a:p>
        </p:txBody>
      </p:sp>
    </p:spTree>
    <p:extLst>
      <p:ext uri="{BB962C8B-B14F-4D97-AF65-F5344CB8AC3E}">
        <p14:creationId xmlns:p14="http://schemas.microsoft.com/office/powerpoint/2010/main" val="3725044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9100" y="304800"/>
            <a:ext cx="8305800" cy="2754600"/>
          </a:xfrm>
          <a:prstGeom prst="rect">
            <a:avLst/>
          </a:prstGeom>
          <a:noFill/>
        </p:spPr>
        <p:txBody>
          <a:bodyPr wrap="square" rtlCol="0">
            <a:spAutoFit/>
          </a:bodyPr>
          <a:lstStyle/>
          <a:p>
            <a:pPr lvl="0"/>
            <a:r>
              <a:rPr lang="es-CO" b="1" dirty="0" smtClean="0"/>
              <a:t>9. </a:t>
            </a:r>
            <a:r>
              <a:rPr lang="es-CO" b="1" dirty="0"/>
              <a:t>Cumplimiento del Plan de Acción</a:t>
            </a:r>
          </a:p>
          <a:p>
            <a:r>
              <a:rPr lang="es-CO" dirty="0"/>
              <a:t> </a:t>
            </a:r>
          </a:p>
          <a:p>
            <a:r>
              <a:rPr lang="es-CO" dirty="0"/>
              <a:t>El plan de acción registra un cumplimiento del 98.48% para el total de los cinco objetivos 2019 señalados en el plan estratégico control fiscal con credibilidad vigencia 2017-2019. </a:t>
            </a:r>
          </a:p>
          <a:p>
            <a:r>
              <a:rPr lang="es-CO" dirty="0"/>
              <a:t>Es importante señalar que  en un total de 52 metas consignadas  en el plan de acción se ejecutaron en total 48 metas dado que en el objetivo  1y 2 se retiraron un total  4 metas cuya justificación esta consignada en los cinco  5 actos administrativos expedidos por la  administración siendo los siguientes:</a:t>
            </a:r>
          </a:p>
          <a:p>
            <a:endParaRPr lang="es-CO" sz="1100" dirty="0"/>
          </a:p>
        </p:txBody>
      </p:sp>
      <p:sp>
        <p:nvSpPr>
          <p:cNvPr id="2" name="TextBox 1"/>
          <p:cNvSpPr txBox="1"/>
          <p:nvPr/>
        </p:nvSpPr>
        <p:spPr>
          <a:xfrm>
            <a:off x="981075" y="5464612"/>
            <a:ext cx="7772400" cy="646331"/>
          </a:xfrm>
          <a:prstGeom prst="rect">
            <a:avLst/>
          </a:prstGeom>
          <a:noFill/>
        </p:spPr>
        <p:txBody>
          <a:bodyPr wrap="square" rtlCol="0">
            <a:spAutoFit/>
          </a:bodyPr>
          <a:lstStyle/>
          <a:p>
            <a:r>
              <a:rPr lang="es-CO" dirty="0"/>
              <a:t>En la siguientes grafica se observan el cumplimiento del plan de acción en porcentaje conforme al peso de cada una de las  metas</a:t>
            </a:r>
            <a:r>
              <a:rPr lang="es-CO" dirty="0" smtClean="0"/>
              <a:t>.</a:t>
            </a:r>
            <a:endParaRPr lang="es-CO" dirty="0"/>
          </a:p>
        </p:txBody>
      </p:sp>
      <p:graphicFrame>
        <p:nvGraphicFramePr>
          <p:cNvPr id="3" name="Table 2"/>
          <p:cNvGraphicFramePr>
            <a:graphicFrameLocks noGrp="1"/>
          </p:cNvGraphicFramePr>
          <p:nvPr>
            <p:extLst>
              <p:ext uri="{D42A27DB-BD31-4B8C-83A1-F6EECF244321}">
                <p14:modId xmlns:p14="http://schemas.microsoft.com/office/powerpoint/2010/main" val="1714224277"/>
              </p:ext>
            </p:extLst>
          </p:nvPr>
        </p:nvGraphicFramePr>
        <p:xfrm>
          <a:off x="1866900" y="3059400"/>
          <a:ext cx="5410200" cy="2161667"/>
        </p:xfrm>
        <a:graphic>
          <a:graphicData uri="http://schemas.openxmlformats.org/drawingml/2006/table">
            <a:tbl>
              <a:tblPr firstRow="1" firstCol="1" bandRow="1">
                <a:tableStyleId>{5C22544A-7EE6-4342-B048-85BDC9FD1C3A}</a:tableStyleId>
              </a:tblPr>
              <a:tblGrid>
                <a:gridCol w="3264293"/>
                <a:gridCol w="2145907"/>
              </a:tblGrid>
              <a:tr h="397307">
                <a:tc>
                  <a:txBody>
                    <a:bodyPr/>
                    <a:lstStyle/>
                    <a:p>
                      <a:pPr algn="ctr">
                        <a:lnSpc>
                          <a:spcPct val="107000"/>
                        </a:lnSpc>
                        <a:spcAft>
                          <a:spcPts val="0"/>
                        </a:spcAft>
                      </a:pPr>
                      <a:r>
                        <a:rPr lang="es-CO" sz="1400" dirty="0">
                          <a:solidFill>
                            <a:schemeClr val="tx1"/>
                          </a:solidFill>
                          <a:effectLst/>
                        </a:rPr>
                        <a:t>Acto Administrativo</a:t>
                      </a:r>
                      <a:endParaRPr lang="es-CO" sz="1400" dirty="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a:solidFill>
                            <a:schemeClr val="tx1"/>
                          </a:solidFill>
                          <a:effectLst/>
                        </a:rPr>
                        <a:t>Fecha</a:t>
                      </a:r>
                      <a:endParaRPr lang="es-CO" sz="140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2872">
                <a:tc>
                  <a:txBody>
                    <a:bodyPr/>
                    <a:lstStyle/>
                    <a:p>
                      <a:pPr algn="ctr">
                        <a:lnSpc>
                          <a:spcPct val="107000"/>
                        </a:lnSpc>
                        <a:spcAft>
                          <a:spcPts val="0"/>
                        </a:spcAft>
                      </a:pPr>
                      <a:r>
                        <a:rPr lang="es-CO" sz="1400" dirty="0">
                          <a:solidFill>
                            <a:schemeClr val="tx1"/>
                          </a:solidFill>
                          <a:effectLst/>
                        </a:rPr>
                        <a:t>Resolución 11</a:t>
                      </a:r>
                      <a:endParaRPr lang="es-CO" sz="1400" dirty="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a:solidFill>
                            <a:schemeClr val="tx1"/>
                          </a:solidFill>
                          <a:effectLst/>
                        </a:rPr>
                        <a:t>28-01-2019</a:t>
                      </a:r>
                      <a:endParaRPr lang="es-CO" sz="140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2872">
                <a:tc>
                  <a:txBody>
                    <a:bodyPr/>
                    <a:lstStyle/>
                    <a:p>
                      <a:pPr algn="ctr">
                        <a:lnSpc>
                          <a:spcPct val="107000"/>
                        </a:lnSpc>
                        <a:spcAft>
                          <a:spcPts val="0"/>
                        </a:spcAft>
                      </a:pPr>
                      <a:r>
                        <a:rPr lang="es-CO" sz="1400" dirty="0">
                          <a:solidFill>
                            <a:schemeClr val="tx1"/>
                          </a:solidFill>
                          <a:effectLst/>
                        </a:rPr>
                        <a:t>Resolución 170</a:t>
                      </a:r>
                      <a:endParaRPr lang="es-CO" sz="1400" dirty="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a:solidFill>
                            <a:schemeClr val="tx1"/>
                          </a:solidFill>
                          <a:effectLst/>
                        </a:rPr>
                        <a:t>5-07-2019</a:t>
                      </a:r>
                      <a:endParaRPr lang="es-CO" sz="140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2872">
                <a:tc>
                  <a:txBody>
                    <a:bodyPr/>
                    <a:lstStyle/>
                    <a:p>
                      <a:pPr algn="ctr">
                        <a:lnSpc>
                          <a:spcPct val="107000"/>
                        </a:lnSpc>
                        <a:spcAft>
                          <a:spcPts val="0"/>
                        </a:spcAft>
                      </a:pPr>
                      <a:r>
                        <a:rPr lang="es-CO" sz="1400" dirty="0">
                          <a:solidFill>
                            <a:schemeClr val="tx1"/>
                          </a:solidFill>
                          <a:effectLst/>
                        </a:rPr>
                        <a:t>Resolución 220</a:t>
                      </a:r>
                      <a:endParaRPr lang="es-CO" sz="1400" dirty="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a:solidFill>
                            <a:schemeClr val="tx1"/>
                          </a:solidFill>
                          <a:effectLst/>
                        </a:rPr>
                        <a:t>23-08-2019</a:t>
                      </a:r>
                      <a:endParaRPr lang="es-CO" sz="140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2872">
                <a:tc>
                  <a:txBody>
                    <a:bodyPr/>
                    <a:lstStyle/>
                    <a:p>
                      <a:pPr algn="ctr">
                        <a:lnSpc>
                          <a:spcPct val="107000"/>
                        </a:lnSpc>
                        <a:spcAft>
                          <a:spcPts val="0"/>
                        </a:spcAft>
                      </a:pPr>
                      <a:r>
                        <a:rPr lang="es-CO" sz="1400" dirty="0">
                          <a:solidFill>
                            <a:schemeClr val="tx1"/>
                          </a:solidFill>
                          <a:effectLst/>
                        </a:rPr>
                        <a:t>Resolución 221</a:t>
                      </a:r>
                      <a:endParaRPr lang="es-CO" sz="1400" dirty="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dirty="0">
                          <a:solidFill>
                            <a:schemeClr val="tx1"/>
                          </a:solidFill>
                          <a:effectLst/>
                        </a:rPr>
                        <a:t>23-08-2019</a:t>
                      </a:r>
                      <a:endParaRPr lang="es-CO" sz="1400" dirty="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2872">
                <a:tc>
                  <a:txBody>
                    <a:bodyPr/>
                    <a:lstStyle/>
                    <a:p>
                      <a:pPr algn="ctr">
                        <a:lnSpc>
                          <a:spcPct val="107000"/>
                        </a:lnSpc>
                        <a:spcAft>
                          <a:spcPts val="0"/>
                        </a:spcAft>
                      </a:pPr>
                      <a:r>
                        <a:rPr lang="es-CO" sz="1400">
                          <a:solidFill>
                            <a:schemeClr val="tx1"/>
                          </a:solidFill>
                          <a:effectLst/>
                        </a:rPr>
                        <a:t>Resolución 224</a:t>
                      </a:r>
                      <a:endParaRPr lang="es-CO" sz="140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dirty="0">
                          <a:solidFill>
                            <a:schemeClr val="tx1"/>
                          </a:solidFill>
                          <a:effectLst/>
                        </a:rPr>
                        <a:t>11-09-2019</a:t>
                      </a:r>
                      <a:endParaRPr lang="es-CO" sz="1400" dirty="0">
                        <a:solidFill>
                          <a:schemeClr val="tx1"/>
                        </a:solidFill>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880466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914400"/>
            <a:ext cx="8305800" cy="815608"/>
          </a:xfrm>
          <a:prstGeom prst="rect">
            <a:avLst/>
          </a:prstGeom>
          <a:noFill/>
        </p:spPr>
        <p:txBody>
          <a:bodyPr wrap="square" rtlCol="0">
            <a:spAutoFit/>
          </a:bodyPr>
          <a:lstStyle/>
          <a:p>
            <a:r>
              <a:rPr lang="es-CO" dirty="0"/>
              <a:t>En la siguientes grafica se observan el cumplimiento del plan de acción en porcentaje conforme al peso de cada una de las  metas.</a:t>
            </a:r>
          </a:p>
          <a:p>
            <a:endParaRPr lang="es-CO" sz="1100" dirty="0"/>
          </a:p>
        </p:txBody>
      </p:sp>
      <p:pic>
        <p:nvPicPr>
          <p:cNvPr id="7" name="Imagen 20"/>
          <p:cNvPicPr/>
          <p:nvPr/>
        </p:nvPicPr>
        <p:blipFill>
          <a:blip r:embed="rId3"/>
          <a:stretch>
            <a:fillRect/>
          </a:stretch>
        </p:blipFill>
        <p:spPr>
          <a:xfrm>
            <a:off x="1447800" y="1981200"/>
            <a:ext cx="6248400" cy="3276570"/>
          </a:xfrm>
          <a:prstGeom prst="rect">
            <a:avLst/>
          </a:prstGeom>
        </p:spPr>
      </p:pic>
    </p:spTree>
    <p:extLst>
      <p:ext uri="{BB962C8B-B14F-4D97-AF65-F5344CB8AC3E}">
        <p14:creationId xmlns:p14="http://schemas.microsoft.com/office/powerpoint/2010/main" val="38311542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229597"/>
            <a:ext cx="8305800" cy="1115690"/>
          </a:xfrm>
          <a:prstGeom prst="rect">
            <a:avLst/>
          </a:prstGeom>
          <a:noFill/>
        </p:spPr>
        <p:txBody>
          <a:bodyPr wrap="square" rtlCol="0">
            <a:spAutoFit/>
          </a:bodyPr>
          <a:lstStyle/>
          <a:p>
            <a:r>
              <a:rPr lang="es-CO" sz="1400" dirty="0"/>
              <a:t>La oficina Asesora de Control Interno de la Contraloría General del Quindío realizó durante la presente vigencia las siguientes acciones:</a:t>
            </a:r>
          </a:p>
          <a:p>
            <a:pPr lvl="0"/>
            <a:r>
              <a:rPr lang="es-CO" sz="1400" dirty="0"/>
              <a:t>Presentación de los informes de Ley señalados en el artículo 2.2.21.4.9  Decreto 648 de 2017 siendo los siguientes:</a:t>
            </a:r>
          </a:p>
          <a:p>
            <a:endParaRPr lang="es-CO" sz="1000" dirty="0"/>
          </a:p>
        </p:txBody>
      </p:sp>
      <p:graphicFrame>
        <p:nvGraphicFramePr>
          <p:cNvPr id="2" name="Table 1"/>
          <p:cNvGraphicFramePr>
            <a:graphicFrameLocks noGrp="1"/>
          </p:cNvGraphicFramePr>
          <p:nvPr>
            <p:extLst>
              <p:ext uri="{D42A27DB-BD31-4B8C-83A1-F6EECF244321}">
                <p14:modId xmlns:p14="http://schemas.microsoft.com/office/powerpoint/2010/main" val="1093115186"/>
              </p:ext>
            </p:extLst>
          </p:nvPr>
        </p:nvGraphicFramePr>
        <p:xfrm>
          <a:off x="1485900" y="1143001"/>
          <a:ext cx="6095999" cy="3228979"/>
        </p:xfrm>
        <a:graphic>
          <a:graphicData uri="http://schemas.openxmlformats.org/drawingml/2006/table">
            <a:tbl>
              <a:tblPr firstRow="1" firstCol="1" bandRow="1">
                <a:tableStyleId>{5C22544A-7EE6-4342-B048-85BDC9FD1C3A}</a:tableStyleId>
              </a:tblPr>
              <a:tblGrid>
                <a:gridCol w="3010755"/>
                <a:gridCol w="1390429"/>
                <a:gridCol w="1694815"/>
              </a:tblGrid>
              <a:tr h="156334">
                <a:tc>
                  <a:txBody>
                    <a:bodyPr/>
                    <a:lstStyle/>
                    <a:p>
                      <a:pPr algn="ctr">
                        <a:lnSpc>
                          <a:spcPct val="107000"/>
                        </a:lnSpc>
                        <a:spcAft>
                          <a:spcPts val="0"/>
                        </a:spcAft>
                      </a:pPr>
                      <a:r>
                        <a:rPr lang="es-CO" sz="1100" dirty="0">
                          <a:solidFill>
                            <a:schemeClr val="tx1"/>
                          </a:solidFill>
                          <a:effectLst/>
                        </a:rPr>
                        <a:t>INFORME</a:t>
                      </a:r>
                      <a:endParaRPr lang="es-CO" sz="1100" dirty="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0"/>
                        </a:spcAft>
                      </a:pPr>
                      <a:r>
                        <a:rPr lang="es-CO" sz="1100" dirty="0">
                          <a:solidFill>
                            <a:schemeClr val="tx1"/>
                          </a:solidFill>
                          <a:effectLst/>
                        </a:rPr>
                        <a:t>CANTIDAD</a:t>
                      </a:r>
                      <a:endParaRPr lang="es-CO" sz="1100" dirty="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0"/>
                        </a:spcAft>
                      </a:pPr>
                      <a:r>
                        <a:rPr lang="es-CO" sz="1100" dirty="0">
                          <a:solidFill>
                            <a:schemeClr val="tx1"/>
                          </a:solidFill>
                          <a:effectLst/>
                        </a:rPr>
                        <a:t>VIGENCIA</a:t>
                      </a:r>
                      <a:endParaRPr lang="es-CO" sz="1100" dirty="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r>
              <a:tr h="155260">
                <a:tc>
                  <a:txBody>
                    <a:bodyPr/>
                    <a:lstStyle/>
                    <a:p>
                      <a:pPr algn="ctr">
                        <a:lnSpc>
                          <a:spcPct val="107000"/>
                        </a:lnSpc>
                        <a:spcAft>
                          <a:spcPts val="0"/>
                        </a:spcAft>
                      </a:pPr>
                      <a:r>
                        <a:rPr lang="es-CO" sz="1100">
                          <a:solidFill>
                            <a:schemeClr val="tx1"/>
                          </a:solidFill>
                          <a:effectLst/>
                        </a:rPr>
                        <a:t>Informe de control interno contable </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1</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260">
                <a:tc>
                  <a:txBody>
                    <a:bodyPr/>
                    <a:lstStyle/>
                    <a:p>
                      <a:pPr algn="ctr">
                        <a:lnSpc>
                          <a:spcPct val="107000"/>
                        </a:lnSpc>
                        <a:spcAft>
                          <a:spcPts val="0"/>
                        </a:spcAft>
                      </a:pPr>
                      <a:r>
                        <a:rPr lang="es-CO" sz="1100">
                          <a:solidFill>
                            <a:schemeClr val="tx1"/>
                          </a:solidFill>
                          <a:effectLst/>
                        </a:rPr>
                        <a:t>Informe pormenorizado cuatrimestrales </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3</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2018-2019</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260">
                <a:tc>
                  <a:txBody>
                    <a:bodyPr/>
                    <a:lstStyle/>
                    <a:p>
                      <a:pPr algn="ctr">
                        <a:lnSpc>
                          <a:spcPct val="107000"/>
                        </a:lnSpc>
                        <a:spcAft>
                          <a:spcPts val="0"/>
                        </a:spcAft>
                      </a:pPr>
                      <a:r>
                        <a:rPr lang="es-CO" sz="1100">
                          <a:solidFill>
                            <a:schemeClr val="tx1"/>
                          </a:solidFill>
                          <a:effectLst/>
                        </a:rPr>
                        <a:t>Informe de Austeridad en el Gasto trimestral</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4</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2019-2019</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936">
                <a:tc>
                  <a:txBody>
                    <a:bodyPr/>
                    <a:lstStyle/>
                    <a:p>
                      <a:pPr algn="ctr">
                        <a:lnSpc>
                          <a:spcPct val="107000"/>
                        </a:lnSpc>
                        <a:spcAft>
                          <a:spcPts val="0"/>
                        </a:spcAft>
                      </a:pPr>
                      <a:r>
                        <a:rPr lang="es-CO" sz="1100">
                          <a:solidFill>
                            <a:schemeClr val="tx1"/>
                          </a:solidFill>
                          <a:effectLst/>
                        </a:rPr>
                        <a:t>Informe de Peticiones Quejas  y Reclamos semestral</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2018-2019</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260">
                <a:tc>
                  <a:txBody>
                    <a:bodyPr/>
                    <a:lstStyle/>
                    <a:p>
                      <a:pPr algn="ctr">
                        <a:lnSpc>
                          <a:spcPct val="107000"/>
                        </a:lnSpc>
                        <a:spcAft>
                          <a:spcPts val="0"/>
                        </a:spcAft>
                      </a:pPr>
                      <a:r>
                        <a:rPr lang="es-CO" sz="1100">
                          <a:solidFill>
                            <a:schemeClr val="tx1"/>
                          </a:solidFill>
                          <a:effectLst/>
                        </a:rPr>
                        <a:t>Informe de evaluación del plan de acción </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2019</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936">
                <a:tc>
                  <a:txBody>
                    <a:bodyPr/>
                    <a:lstStyle/>
                    <a:p>
                      <a:pPr algn="ctr">
                        <a:lnSpc>
                          <a:spcPct val="107000"/>
                        </a:lnSpc>
                        <a:spcAft>
                          <a:spcPts val="0"/>
                        </a:spcAft>
                      </a:pPr>
                      <a:r>
                        <a:rPr lang="es-CO" sz="1100">
                          <a:solidFill>
                            <a:schemeClr val="tx1"/>
                          </a:solidFill>
                          <a:effectLst/>
                        </a:rPr>
                        <a:t>Informe de Análisis de los estados financieros vigencia 2018-anual</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1</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260">
                <a:tc>
                  <a:txBody>
                    <a:bodyPr/>
                    <a:lstStyle/>
                    <a:p>
                      <a:pPr algn="ctr">
                        <a:lnSpc>
                          <a:spcPct val="107000"/>
                        </a:lnSpc>
                        <a:spcAft>
                          <a:spcPts val="0"/>
                        </a:spcAft>
                      </a:pPr>
                      <a:r>
                        <a:rPr lang="es-CO" sz="1100">
                          <a:solidFill>
                            <a:schemeClr val="tx1"/>
                          </a:solidFill>
                          <a:effectLst/>
                        </a:rPr>
                        <a:t>Informe de contingencias Jurídicas  anual</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dirty="0">
                          <a:solidFill>
                            <a:schemeClr val="tx1"/>
                          </a:solidFill>
                          <a:effectLst/>
                        </a:rPr>
                        <a:t>1</a:t>
                      </a:r>
                      <a:endParaRPr lang="es-CO" sz="1100" dirty="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260">
                <a:tc>
                  <a:txBody>
                    <a:bodyPr/>
                    <a:lstStyle/>
                    <a:p>
                      <a:pPr algn="ctr">
                        <a:lnSpc>
                          <a:spcPct val="107000"/>
                        </a:lnSpc>
                        <a:spcAft>
                          <a:spcPts val="0"/>
                        </a:spcAft>
                      </a:pPr>
                      <a:r>
                        <a:rPr lang="es-CO" sz="1100">
                          <a:solidFill>
                            <a:schemeClr val="tx1"/>
                          </a:solidFill>
                          <a:effectLst/>
                        </a:rPr>
                        <a:t>Informe de Derechos de Autor anual</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1</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936">
                <a:tc>
                  <a:txBody>
                    <a:bodyPr/>
                    <a:lstStyle/>
                    <a:p>
                      <a:pPr algn="ctr">
                        <a:lnSpc>
                          <a:spcPct val="107000"/>
                        </a:lnSpc>
                        <a:spcAft>
                          <a:spcPts val="0"/>
                        </a:spcAft>
                      </a:pPr>
                      <a:r>
                        <a:rPr lang="es-CO" sz="1100">
                          <a:solidFill>
                            <a:schemeClr val="tx1"/>
                          </a:solidFill>
                          <a:effectLst/>
                        </a:rPr>
                        <a:t>Informe de autoevaluación de indicadores semestral</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2018-2019</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936">
                <a:tc>
                  <a:txBody>
                    <a:bodyPr/>
                    <a:lstStyle/>
                    <a:p>
                      <a:pPr algn="ctr">
                        <a:lnSpc>
                          <a:spcPct val="107000"/>
                        </a:lnSpc>
                        <a:spcAft>
                          <a:spcPts val="0"/>
                        </a:spcAft>
                      </a:pPr>
                      <a:r>
                        <a:rPr lang="es-CO" sz="1100">
                          <a:solidFill>
                            <a:schemeClr val="tx1"/>
                          </a:solidFill>
                          <a:effectLst/>
                        </a:rPr>
                        <a:t>Informe de seguimiento al plan de anticorrupción- cuatrimestral</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3</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2018-2019</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7027">
                <a:tc>
                  <a:txBody>
                    <a:bodyPr/>
                    <a:lstStyle/>
                    <a:p>
                      <a:pPr algn="ctr">
                        <a:lnSpc>
                          <a:spcPct val="107000"/>
                        </a:lnSpc>
                        <a:spcAft>
                          <a:spcPts val="0"/>
                        </a:spcAft>
                      </a:pPr>
                      <a:r>
                        <a:rPr lang="es-CO" sz="1100">
                          <a:solidFill>
                            <a:schemeClr val="tx1"/>
                          </a:solidFill>
                          <a:effectLst/>
                        </a:rPr>
                        <a:t>FURAG</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2018-2019</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936">
                <a:tc>
                  <a:txBody>
                    <a:bodyPr/>
                    <a:lstStyle/>
                    <a:p>
                      <a:pPr algn="ctr">
                        <a:lnSpc>
                          <a:spcPct val="107000"/>
                        </a:lnSpc>
                        <a:spcAft>
                          <a:spcPts val="0"/>
                        </a:spcAft>
                      </a:pPr>
                      <a:r>
                        <a:rPr lang="es-CO" sz="1100" dirty="0">
                          <a:solidFill>
                            <a:schemeClr val="tx1"/>
                          </a:solidFill>
                          <a:effectLst/>
                        </a:rPr>
                        <a:t>Informe línea del plan de acción contralor estudiantil</a:t>
                      </a:r>
                      <a:endParaRPr lang="es-CO" sz="1100" dirty="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a:solidFill>
                            <a:schemeClr val="tx1"/>
                          </a:solidFill>
                          <a:effectLst/>
                        </a:rPr>
                        <a:t>1</a:t>
                      </a:r>
                      <a:endParaRPr lang="es-CO" sz="110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100" dirty="0">
                          <a:solidFill>
                            <a:schemeClr val="tx1"/>
                          </a:solidFill>
                          <a:effectLst/>
                        </a:rPr>
                        <a:t>2019</a:t>
                      </a:r>
                      <a:endParaRPr lang="es-CO" sz="1100" dirty="0">
                        <a:solidFill>
                          <a:schemeClr val="tx1"/>
                        </a:solidFill>
                        <a:effectLst/>
                        <a:latin typeface="Calibri"/>
                        <a:ea typeface="Calibri"/>
                        <a:cs typeface="Times New Roman"/>
                      </a:endParaRPr>
                    </a:p>
                  </a:txBody>
                  <a:tcPr marL="66549" marR="6654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476250" y="4419600"/>
            <a:ext cx="8305800" cy="1977464"/>
          </a:xfrm>
          <a:prstGeom prst="rect">
            <a:avLst/>
          </a:prstGeom>
          <a:noFill/>
        </p:spPr>
        <p:txBody>
          <a:bodyPr wrap="square" rtlCol="0">
            <a:spAutoFit/>
          </a:bodyPr>
          <a:lstStyle/>
          <a:p>
            <a:r>
              <a:rPr lang="es-CO" sz="1400" dirty="0"/>
              <a:t>En la totalidad se realizaron 23 informes de los cuales los informes obligatorios de publicación están consignados  en la página web de la entidad</a:t>
            </a:r>
          </a:p>
          <a:p>
            <a:r>
              <a:rPr lang="es-CO" sz="1400" dirty="0"/>
              <a:t> </a:t>
            </a:r>
          </a:p>
          <a:p>
            <a:pPr marL="285750" lvl="0" indent="-285750">
              <a:buFont typeface="Arial" pitchFamily="34" charset="0"/>
              <a:buChar char="•"/>
            </a:pPr>
            <a:r>
              <a:rPr lang="es-CO" sz="1400" dirty="0"/>
              <a:t>La oficina de control interno presentó al comité de control interno el plan de trabajo para la vigencia; el plan de aseguramiento para realizar las auditorias.</a:t>
            </a:r>
          </a:p>
          <a:p>
            <a:r>
              <a:rPr lang="es-CO" sz="1400" dirty="0"/>
              <a:t> </a:t>
            </a:r>
          </a:p>
          <a:p>
            <a:pPr marL="285750" lvl="0" indent="-285750">
              <a:buFont typeface="Arial" pitchFamily="34" charset="0"/>
              <a:buChar char="•"/>
            </a:pPr>
            <a:r>
              <a:rPr lang="es-CO" sz="1400" dirty="0"/>
              <a:t>Se asistió a la reunión del comité de auditoría departamental conforme lo indica el artículo 2.2.21.3.14 Decreto 648 de 2017 realizado el 25 de julio de 2019</a:t>
            </a:r>
          </a:p>
          <a:p>
            <a:endParaRPr lang="es-CO" sz="1000" dirty="0"/>
          </a:p>
        </p:txBody>
      </p:sp>
    </p:spTree>
    <p:extLst>
      <p:ext uri="{BB962C8B-B14F-4D97-AF65-F5344CB8AC3E}">
        <p14:creationId xmlns:p14="http://schemas.microsoft.com/office/powerpoint/2010/main" val="715271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229597"/>
            <a:ext cx="8305800" cy="1538883"/>
          </a:xfrm>
          <a:prstGeom prst="rect">
            <a:avLst/>
          </a:prstGeom>
          <a:noFill/>
        </p:spPr>
        <p:txBody>
          <a:bodyPr wrap="square" rtlCol="0">
            <a:spAutoFit/>
          </a:bodyPr>
          <a:lstStyle/>
          <a:p>
            <a:r>
              <a:rPr lang="es-CO" sz="1400" dirty="0"/>
              <a:t>La política de control interno según MIPG “ </a:t>
            </a:r>
            <a:r>
              <a:rPr lang="es-CO" sz="1400" b="1" i="1" dirty="0"/>
              <a:t>mide la capacidad de la entidad pública de contar con una serie de elementos clave de la gestión, cuyos controles asociados son evaluados de forma permanente, con niveles de autoridad y responsabilidad definidos a través de las líneas de defensa , orientadas a la prevención, control y gestión del riesgo para el cumplimiento de los objetivos institucionales y de mejora continua”</a:t>
            </a:r>
            <a:endParaRPr lang="es-CO" sz="1400" dirty="0"/>
          </a:p>
          <a:p>
            <a:r>
              <a:rPr lang="es-CO" sz="1400" dirty="0"/>
              <a:t>Frente a  esa política a oficina de control interno  verificó las líneas de defensa de la Contraloría General del Quindío es como se observa en el siguiente esquema</a:t>
            </a:r>
          </a:p>
          <a:p>
            <a:endParaRPr lang="es-CO" sz="1000" dirty="0"/>
          </a:p>
        </p:txBody>
      </p:sp>
      <p:pic>
        <p:nvPicPr>
          <p:cNvPr id="7" name="Imagen 3"/>
          <p:cNvPicPr/>
          <p:nvPr/>
        </p:nvPicPr>
        <p:blipFill>
          <a:blip r:embed="rId3"/>
          <a:stretch>
            <a:fillRect/>
          </a:stretch>
        </p:blipFill>
        <p:spPr>
          <a:xfrm>
            <a:off x="1219200" y="1768480"/>
            <a:ext cx="6781799" cy="4070345"/>
          </a:xfrm>
          <a:prstGeom prst="rect">
            <a:avLst/>
          </a:prstGeom>
          <a:solidFill>
            <a:schemeClr val="bg1"/>
          </a:solidFill>
          <a:ln>
            <a:solidFill>
              <a:schemeClr val="accent1"/>
            </a:solidFill>
          </a:ln>
        </p:spPr>
      </p:pic>
    </p:spTree>
    <p:extLst>
      <p:ext uri="{BB962C8B-B14F-4D97-AF65-F5344CB8AC3E}">
        <p14:creationId xmlns:p14="http://schemas.microsoft.com/office/powerpoint/2010/main" val="12210469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1" y="609600"/>
            <a:ext cx="7315200" cy="4154984"/>
          </a:xfrm>
          <a:prstGeom prst="rect">
            <a:avLst/>
          </a:prstGeom>
          <a:noFill/>
        </p:spPr>
        <p:txBody>
          <a:bodyPr wrap="square" rtlCol="0">
            <a:spAutoFit/>
          </a:bodyPr>
          <a:lstStyle/>
          <a:p>
            <a:r>
              <a:rPr lang="es-CO" sz="1200" b="1" dirty="0" smtClean="0">
                <a:solidFill>
                  <a:schemeClr val="accent1"/>
                </a:solidFill>
              </a:rPr>
              <a:t>PLANEACIÓN ESTRATEGICA</a:t>
            </a:r>
          </a:p>
          <a:p>
            <a:endParaRPr lang="es-CO" sz="1200" b="1" dirty="0">
              <a:solidFill>
                <a:schemeClr val="accent1"/>
              </a:solidFill>
            </a:endParaRPr>
          </a:p>
          <a:p>
            <a:endParaRPr lang="es-CO" sz="1200" b="1" dirty="0" smtClean="0">
              <a:solidFill>
                <a:schemeClr val="accent1"/>
              </a:solidFill>
            </a:endParaRPr>
          </a:p>
          <a:p>
            <a:pPr marL="285750" indent="-285750">
              <a:buFont typeface="Arial" pitchFamily="34" charset="0"/>
              <a:buChar char="•"/>
            </a:pPr>
            <a:r>
              <a:rPr lang="es-CO" sz="1200" dirty="0" smtClean="0"/>
              <a:t> </a:t>
            </a:r>
            <a:r>
              <a:rPr lang="es-CO" sz="1400" dirty="0" smtClean="0"/>
              <a:t>Asesoría en la formulación del plan de acción vigencia 2019 metas de control interno conforme a los lineamientos trazados en el plan estratégico</a:t>
            </a:r>
          </a:p>
          <a:p>
            <a:pPr marL="285750" lvl="0" indent="-285750">
              <a:buFont typeface="Arial" pitchFamily="34" charset="0"/>
              <a:buChar char="•"/>
            </a:pPr>
            <a:r>
              <a:rPr lang="es-CO" sz="1400" dirty="0" smtClean="0"/>
              <a:t>Asesoría en la integración de los planes de acción del Decreto 612 de 2018 en lo referente a los indicadores del plan.</a:t>
            </a:r>
          </a:p>
          <a:p>
            <a:pPr marL="285750" lvl="0" indent="-285750">
              <a:buFont typeface="Arial" pitchFamily="34" charset="0"/>
              <a:buChar char="•"/>
            </a:pPr>
            <a:r>
              <a:rPr lang="es-CO" sz="1400" dirty="0" smtClean="0"/>
              <a:t>Informe de seguimiento del plan de acción</a:t>
            </a:r>
          </a:p>
          <a:p>
            <a:pPr marL="285750" lvl="0" indent="-285750">
              <a:buFont typeface="Arial" pitchFamily="34" charset="0"/>
              <a:buChar char="•"/>
            </a:pPr>
            <a:r>
              <a:rPr lang="es-CO" sz="1400" dirty="0" smtClean="0"/>
              <a:t>Se asistió a las reuniones del comité de institucional de desempeño</a:t>
            </a:r>
          </a:p>
          <a:p>
            <a:pPr marL="285750" lvl="0" indent="-285750">
              <a:buFont typeface="Arial" pitchFamily="34" charset="0"/>
              <a:buChar char="•"/>
            </a:pPr>
            <a:endParaRPr lang="es-CO" sz="1200" dirty="0"/>
          </a:p>
          <a:p>
            <a:pPr marL="285750" lvl="0" indent="-285750">
              <a:buFont typeface="Arial" pitchFamily="34" charset="0"/>
              <a:buChar char="•"/>
            </a:pPr>
            <a:endParaRPr lang="es-CO" sz="1200" dirty="0" smtClean="0"/>
          </a:p>
          <a:p>
            <a:r>
              <a:rPr lang="es-CO" sz="1200" b="1" dirty="0" smtClean="0">
                <a:solidFill>
                  <a:srgbClr val="FF0000"/>
                </a:solidFill>
              </a:rPr>
              <a:t>CAPACITACIÓN</a:t>
            </a:r>
          </a:p>
          <a:p>
            <a:endParaRPr lang="es-CO" sz="1200" b="1" dirty="0"/>
          </a:p>
          <a:p>
            <a:endParaRPr lang="es-CO" sz="1200" b="1" dirty="0" smtClean="0"/>
          </a:p>
          <a:p>
            <a:pPr marL="285750" indent="-285750">
              <a:buFont typeface="Arial" pitchFamily="34" charset="0"/>
              <a:buChar char="•"/>
            </a:pPr>
            <a:r>
              <a:rPr lang="es-CO" sz="1400" dirty="0" smtClean="0"/>
              <a:t> Se realizó la capacitación a los  funcionarios de la entidad sobre  las líneas de defensa relacionada con los controles dispuestos en cada proceso con el objetivo de consolidar que todos somos responsables del sistema de control interno según la línea de defensa a la cual se pertenece  e interactúa.</a:t>
            </a:r>
          </a:p>
          <a:p>
            <a:pPr marL="285750" lvl="0" indent="-285750">
              <a:buFont typeface="Arial" pitchFamily="34" charset="0"/>
              <a:buChar char="•"/>
            </a:pPr>
            <a:r>
              <a:rPr lang="es-CO" sz="1400" dirty="0" smtClean="0"/>
              <a:t>Se apoyó en la capacitación al comité de auditoría con la capacitación dictada por el DAFP en el tema de  la nueva guía de riesgos expedida en diciembre de 2018.</a:t>
            </a:r>
            <a:endParaRPr lang="es-CO" sz="1400" dirty="0"/>
          </a:p>
        </p:txBody>
      </p:sp>
    </p:spTree>
    <p:extLst>
      <p:ext uri="{BB962C8B-B14F-4D97-AF65-F5344CB8AC3E}">
        <p14:creationId xmlns:p14="http://schemas.microsoft.com/office/powerpoint/2010/main" val="36097093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152400"/>
            <a:ext cx="8305800" cy="2970044"/>
          </a:xfrm>
          <a:prstGeom prst="rect">
            <a:avLst/>
          </a:prstGeom>
          <a:noFill/>
        </p:spPr>
        <p:txBody>
          <a:bodyPr wrap="square" rtlCol="0">
            <a:spAutoFit/>
          </a:bodyPr>
          <a:lstStyle/>
          <a:p>
            <a:r>
              <a:rPr lang="es-CO" sz="1100" b="1" dirty="0">
                <a:solidFill>
                  <a:schemeClr val="accent1"/>
                </a:solidFill>
              </a:rPr>
              <a:t>AMBIENTE DE CONTROL</a:t>
            </a:r>
          </a:p>
          <a:p>
            <a:r>
              <a:rPr lang="es-CO" sz="1100" dirty="0"/>
              <a:t> </a:t>
            </a:r>
          </a:p>
          <a:p>
            <a:pPr marL="171450" lvl="0" indent="-171450">
              <a:buFont typeface="Arial" pitchFamily="34" charset="0"/>
              <a:buChar char="•"/>
            </a:pPr>
            <a:r>
              <a:rPr lang="es-CO" sz="1100" dirty="0"/>
              <a:t>Se realizó el estatuto de auditoria interna de la Contraloría General del Quindío</a:t>
            </a:r>
          </a:p>
          <a:p>
            <a:pPr marL="171450" lvl="0" indent="-171450">
              <a:buFont typeface="Arial" pitchFamily="34" charset="0"/>
              <a:buChar char="•"/>
            </a:pPr>
            <a:r>
              <a:rPr lang="es-CO" sz="1100" dirty="0"/>
              <a:t>Se realizó el código de ética del auditor</a:t>
            </a:r>
          </a:p>
          <a:p>
            <a:pPr marL="171450" lvl="0" indent="-171450">
              <a:buFont typeface="Arial" pitchFamily="34" charset="0"/>
              <a:buChar char="•"/>
            </a:pPr>
            <a:r>
              <a:rPr lang="es-CO" sz="1100" dirty="0"/>
              <a:t>Se apoyó en la socialización del código de integridad de la entidad</a:t>
            </a:r>
          </a:p>
          <a:p>
            <a:pPr marL="171450" lvl="0" indent="-171450">
              <a:buFont typeface="Arial" pitchFamily="34" charset="0"/>
              <a:buChar char="•"/>
            </a:pPr>
            <a:r>
              <a:rPr lang="es-CO" sz="1100" dirty="0"/>
              <a:t>Elaboración del procedimiento para adelantar el control interno contable desde el punto de vista de las líneas de control el cual se ubica en el aplicativo nube de la entidad. </a:t>
            </a:r>
          </a:p>
          <a:p>
            <a:pPr marL="171450" lvl="0" indent="-171450">
              <a:buFont typeface="Arial" pitchFamily="34" charset="0"/>
              <a:buChar char="•"/>
            </a:pPr>
            <a:r>
              <a:rPr lang="es-CO" sz="1100" b="1" dirty="0"/>
              <a:t>La entidad en su mapa de procesos cuenta con 8 procesos y 26 </a:t>
            </a:r>
            <a:r>
              <a:rPr lang="es-CO" sz="1100" b="1" dirty="0" smtClean="0"/>
              <a:t>procedimientos</a:t>
            </a:r>
          </a:p>
          <a:p>
            <a:pPr marL="171450" lvl="0" indent="-171450">
              <a:buFont typeface="Arial" pitchFamily="34" charset="0"/>
              <a:buChar char="•"/>
            </a:pPr>
            <a:endParaRPr lang="es-CO" sz="1100" b="1" dirty="0"/>
          </a:p>
          <a:p>
            <a:r>
              <a:rPr lang="es-CO" sz="1100" b="1" dirty="0">
                <a:solidFill>
                  <a:srgbClr val="00B050"/>
                </a:solidFill>
              </a:rPr>
              <a:t>RIESGOS</a:t>
            </a:r>
          </a:p>
          <a:p>
            <a:pPr marL="171450" lvl="0" indent="-171450">
              <a:buFont typeface="Arial" pitchFamily="34" charset="0"/>
              <a:buChar char="•"/>
            </a:pPr>
            <a:r>
              <a:rPr lang="es-CO" sz="1100" dirty="0"/>
              <a:t>Se asesoró a los responsables de la modificación de los mapas de riesgos conforme a las nuevas directrices dadas por la función pública para la vigencia 2019.</a:t>
            </a:r>
          </a:p>
          <a:p>
            <a:pPr marL="171450" lvl="0" indent="-171450">
              <a:buFont typeface="Arial" pitchFamily="34" charset="0"/>
              <a:buChar char="•"/>
            </a:pPr>
            <a:r>
              <a:rPr lang="es-CO" sz="1100" dirty="0"/>
              <a:t>Se revisó el mapa de riesgos de corrupción para que el mismo se ajuste a los nuevos lineamientos del DAFP y se solicitó la actualización del mismo a la oficina de planeación.</a:t>
            </a:r>
          </a:p>
          <a:p>
            <a:pPr marL="171450" lvl="0" indent="-171450">
              <a:buFont typeface="Arial" pitchFamily="34" charset="0"/>
              <a:buChar char="•"/>
            </a:pPr>
            <a:r>
              <a:rPr lang="es-CO" sz="1100" dirty="0"/>
              <a:t>Se verificaron los controles de los mapas de riesgo de los procesos de la Dirección Técnica y Participación ciudadana; y Responsabilidad Fiscal y Jurisdicción Coactiva; evaluación y seguimiento; proceso gerencial; proceso de calidad.</a:t>
            </a:r>
          </a:p>
          <a:p>
            <a:pPr marL="171450" lvl="0" indent="-171450">
              <a:buFont typeface="Arial" pitchFamily="34" charset="0"/>
              <a:buChar char="•"/>
            </a:pPr>
            <a:r>
              <a:rPr lang="es-CO" sz="1100" dirty="0"/>
              <a:t>La entidad registra 53 controles a los riesgos identificados en el mapa de riesgos</a:t>
            </a:r>
          </a:p>
        </p:txBody>
      </p:sp>
      <p:sp>
        <p:nvSpPr>
          <p:cNvPr id="5" name="TextBox 4"/>
          <p:cNvSpPr txBox="1"/>
          <p:nvPr/>
        </p:nvSpPr>
        <p:spPr>
          <a:xfrm>
            <a:off x="329215" y="3276600"/>
            <a:ext cx="8305800" cy="2677656"/>
          </a:xfrm>
          <a:prstGeom prst="rect">
            <a:avLst/>
          </a:prstGeom>
          <a:noFill/>
        </p:spPr>
        <p:txBody>
          <a:bodyPr wrap="square" rtlCol="0">
            <a:spAutoFit/>
          </a:bodyPr>
          <a:lstStyle/>
          <a:p>
            <a:r>
              <a:rPr lang="es-CO" sz="1200" b="1" dirty="0">
                <a:solidFill>
                  <a:srgbClr val="C00000"/>
                </a:solidFill>
              </a:rPr>
              <a:t>INFORMACIÓN Y COMUNICACIONES</a:t>
            </a:r>
          </a:p>
          <a:p>
            <a:pPr algn="r"/>
            <a:r>
              <a:rPr lang="es-CO" sz="1200" dirty="0"/>
              <a:t> </a:t>
            </a:r>
          </a:p>
          <a:p>
            <a:pPr marL="171450" lvl="0" indent="-171450">
              <a:buFont typeface="Arial" pitchFamily="34" charset="0"/>
              <a:buChar char="•"/>
            </a:pPr>
            <a:r>
              <a:rPr lang="es-CO" sz="1200" dirty="0"/>
              <a:t>Se publicaron las estadistas de PQR de la entidad</a:t>
            </a:r>
          </a:p>
          <a:p>
            <a:pPr marL="171450" lvl="0" indent="-171450">
              <a:buFont typeface="Arial" pitchFamily="34" charset="0"/>
              <a:buChar char="•"/>
            </a:pPr>
            <a:r>
              <a:rPr lang="es-CO" sz="1200" dirty="0"/>
              <a:t>Se asesoró y apoyo en la publicación de datos en el portal de datos abiertos de la entidad</a:t>
            </a:r>
          </a:p>
          <a:p>
            <a:pPr marL="171450" lvl="0" indent="-171450">
              <a:buFont typeface="Arial" pitchFamily="34" charset="0"/>
              <a:buChar char="•"/>
            </a:pPr>
            <a:r>
              <a:rPr lang="es-CO" sz="1200" dirty="0"/>
              <a:t>Se coordinó la integración del inventario de archivos de la entidad para su publicación en la página </a:t>
            </a:r>
            <a:r>
              <a:rPr lang="es-CO" sz="1200" dirty="0" smtClean="0"/>
              <a:t>web</a:t>
            </a:r>
          </a:p>
          <a:p>
            <a:pPr marL="171450" lvl="0" indent="-171450">
              <a:buFont typeface="Arial" pitchFamily="34" charset="0"/>
              <a:buChar char="•"/>
            </a:pPr>
            <a:endParaRPr lang="es-CO" sz="1200" dirty="0"/>
          </a:p>
          <a:p>
            <a:r>
              <a:rPr lang="es-CO" sz="1200" b="1" dirty="0">
                <a:solidFill>
                  <a:srgbClr val="00B050"/>
                </a:solidFill>
              </a:rPr>
              <a:t>AUDITORIAS</a:t>
            </a:r>
          </a:p>
          <a:p>
            <a:pPr marL="171450" indent="-171450">
              <a:buFont typeface="Arial" pitchFamily="34" charset="0"/>
              <a:buChar char="•"/>
            </a:pPr>
            <a:r>
              <a:rPr lang="es-CO" sz="1200" dirty="0"/>
              <a:t> </a:t>
            </a:r>
            <a:r>
              <a:rPr lang="es-CO" sz="1200" dirty="0" smtClean="0"/>
              <a:t>Se </a:t>
            </a:r>
            <a:r>
              <a:rPr lang="es-CO" sz="1200" dirty="0"/>
              <a:t>realizó seguimiento en el primer trimestre de 2019 a las acciones correctivas correspondiente </a:t>
            </a:r>
          </a:p>
          <a:p>
            <a:pPr marL="171450" lvl="0" indent="-171450">
              <a:buFont typeface="Arial" pitchFamily="34" charset="0"/>
              <a:buChar char="•"/>
            </a:pPr>
            <a:r>
              <a:rPr lang="es-CO" sz="1200" dirty="0"/>
              <a:t>Se realizó la auditoria al subproceso de contratación de la vigencia 2018</a:t>
            </a:r>
          </a:p>
          <a:p>
            <a:pPr marL="171450" indent="-171450">
              <a:buFont typeface="Arial" pitchFamily="34" charset="0"/>
              <a:buChar char="•"/>
            </a:pPr>
            <a:r>
              <a:rPr lang="es-CO" sz="1200" dirty="0"/>
              <a:t>Una auditoria al proceso de Responsabilidad fiscal y jurisdicción coactiva.</a:t>
            </a:r>
          </a:p>
          <a:p>
            <a:pPr marL="171450" lvl="0" indent="-171450">
              <a:buFont typeface="Arial" pitchFamily="34" charset="0"/>
              <a:buChar char="•"/>
            </a:pPr>
            <a:r>
              <a:rPr lang="es-CO" sz="1200" dirty="0"/>
              <a:t>Seguimiento al proceso de participación ciudadana de las denuncias  conforme al plan de mejoramiento</a:t>
            </a:r>
          </a:p>
          <a:p>
            <a:pPr marL="171450" lvl="0" indent="-171450">
              <a:buFont typeface="Arial" pitchFamily="34" charset="0"/>
              <a:buChar char="•"/>
            </a:pPr>
            <a:r>
              <a:rPr lang="es-CO" sz="1200" dirty="0"/>
              <a:t>Una auditoría de arqueos de caja menor a la dirección Administrativa de la entidad y un informe final de la caja menor.</a:t>
            </a:r>
          </a:p>
          <a:p>
            <a:pPr marL="171450" lvl="0" indent="-171450">
              <a:buFont typeface="Arial" pitchFamily="34" charset="0"/>
              <a:buChar char="•"/>
            </a:pPr>
            <a:r>
              <a:rPr lang="es-CO" sz="1200" dirty="0"/>
              <a:t>Una evaluación del proceso financiero referente a los Riesgos establecidos en el mapa de riesgos del proceso.</a:t>
            </a:r>
          </a:p>
          <a:p>
            <a:pPr marL="171450" lvl="0" indent="-171450">
              <a:buFont typeface="Arial" pitchFamily="34" charset="0"/>
              <a:buChar char="•"/>
            </a:pPr>
            <a:r>
              <a:rPr lang="es-CO" sz="1200" dirty="0"/>
              <a:t>Una auditoria continua  a la línea del plan de acción referente al proceso de Contralor Estudiantil</a:t>
            </a:r>
          </a:p>
        </p:txBody>
      </p:sp>
    </p:spTree>
    <p:extLst>
      <p:ext uri="{BB962C8B-B14F-4D97-AF65-F5344CB8AC3E}">
        <p14:creationId xmlns:p14="http://schemas.microsoft.com/office/powerpoint/2010/main" val="327713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 xmlns:a16="http://schemas.microsoft.com/office/drawing/2014/main" id="{B31EB28D-2F6F-4089-A3E4-E92F9C9E3C7A}"/>
              </a:ext>
            </a:extLst>
          </p:cNvPr>
          <p:cNvSpPr txBox="1">
            <a:spLocks/>
          </p:cNvSpPr>
          <p:nvPr/>
        </p:nvSpPr>
        <p:spPr>
          <a:xfrm>
            <a:off x="685800" y="0"/>
            <a:ext cx="7772400" cy="8381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800" b="1" dirty="0" smtClean="0">
                <a:latin typeface="Arial" panose="020B0604020202020204" pitchFamily="34" charset="0"/>
                <a:cs typeface="Arial" panose="020B0604020202020204" pitchFamily="34" charset="0"/>
              </a:rPr>
              <a:t>GESTION EN CONTROL FISCAL, SERVICIO AL CLIENTE Y PARTICIPACION, PLAN GENERAL DE AUDITORÍA-PGA 2019</a:t>
            </a:r>
            <a:endParaRPr lang="es-ES" dirty="0"/>
          </a:p>
        </p:txBody>
      </p:sp>
      <p:graphicFrame>
        <p:nvGraphicFramePr>
          <p:cNvPr id="8" name="Table 7"/>
          <p:cNvGraphicFramePr>
            <a:graphicFrameLocks noGrp="1"/>
          </p:cNvGraphicFramePr>
          <p:nvPr>
            <p:extLst>
              <p:ext uri="{D42A27DB-BD31-4B8C-83A1-F6EECF244321}">
                <p14:modId xmlns:p14="http://schemas.microsoft.com/office/powerpoint/2010/main" val="2042843404"/>
              </p:ext>
            </p:extLst>
          </p:nvPr>
        </p:nvGraphicFramePr>
        <p:xfrm>
          <a:off x="1143000" y="838199"/>
          <a:ext cx="6781799" cy="5486422"/>
        </p:xfrm>
        <a:graphic>
          <a:graphicData uri="http://schemas.openxmlformats.org/drawingml/2006/table">
            <a:tbl>
              <a:tblPr firstRow="1" firstCol="1" bandRow="1"/>
              <a:tblGrid>
                <a:gridCol w="228599"/>
                <a:gridCol w="3124200"/>
                <a:gridCol w="1066800"/>
                <a:gridCol w="1066800"/>
                <a:gridCol w="1295400"/>
              </a:tblGrid>
              <a:tr h="319964">
                <a:tc>
                  <a:txBody>
                    <a:bodyPr/>
                    <a:lstStyle/>
                    <a:p>
                      <a:pPr algn="l" fontAlgn="b"/>
                      <a:r>
                        <a:rPr lang="es-CO" sz="900" b="0" i="0" u="none" strike="noStrike" dirty="0">
                          <a:solidFill>
                            <a:srgbClr val="000000"/>
                          </a:solidFill>
                          <a:effectLst/>
                          <a:latin typeface="Arial" pitchFamily="34" charset="0"/>
                          <a:cs typeface="Arial" pitchFamily="34" charset="0"/>
                        </a:rPr>
                        <a:t> </a:t>
                      </a:r>
                    </a:p>
                  </a:txBody>
                  <a:tcPr marL="3740" marR="3740" marT="37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s-CO" sz="900" b="1" i="0" u="none" strike="noStrike">
                          <a:solidFill>
                            <a:srgbClr val="000000"/>
                          </a:solidFill>
                          <a:effectLst/>
                          <a:latin typeface="Arial" pitchFamily="34" charset="0"/>
                          <a:cs typeface="Arial" pitchFamily="34" charset="0"/>
                        </a:rPr>
                        <a:t>ENTIDAD</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s-CO" sz="900" b="1" i="0" u="none" strike="noStrike" dirty="0">
                          <a:solidFill>
                            <a:srgbClr val="000000"/>
                          </a:solidFill>
                          <a:effectLst/>
                          <a:latin typeface="Arial" pitchFamily="34" charset="0"/>
                          <a:cs typeface="Arial" pitchFamily="34" charset="0"/>
                        </a:rPr>
                        <a:t>MODALIDAD DE LA AUDITORIA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s-CO" sz="900" b="1" i="0" u="none" strike="noStrike">
                          <a:solidFill>
                            <a:srgbClr val="000000"/>
                          </a:solidFill>
                          <a:effectLst/>
                          <a:latin typeface="Arial" pitchFamily="34" charset="0"/>
                          <a:cs typeface="Arial" pitchFamily="34" charset="0"/>
                        </a:rPr>
                        <a:t>PROGRAMADAS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s-CO" sz="900" b="1" i="0" u="none" strike="noStrike" dirty="0">
                          <a:solidFill>
                            <a:srgbClr val="000000"/>
                          </a:solidFill>
                          <a:effectLst/>
                          <a:latin typeface="Arial" pitchFamily="34" charset="0"/>
                          <a:cs typeface="Arial" pitchFamily="34" charset="0"/>
                        </a:rPr>
                        <a:t>ESTADO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Departamento del Quindío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2</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Universidad del Quindío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3</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dirty="0">
                          <a:solidFill>
                            <a:srgbClr val="000000"/>
                          </a:solidFill>
                          <a:effectLst/>
                          <a:latin typeface="Arial" pitchFamily="34" charset="0"/>
                          <a:cs typeface="Arial" pitchFamily="34" charset="0"/>
                        </a:rPr>
                        <a:t>Hospital San Juan De Dios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4</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Calarcá</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5</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Quimbaya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6</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La Tebaida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a:solidFill>
                            <a:srgbClr val="000000"/>
                          </a:solidFill>
                          <a:effectLst/>
                          <a:latin typeface="Arial" pitchFamily="34" charset="0"/>
                          <a:cs typeface="Arial" pitchFamily="34" charset="0"/>
                        </a:rPr>
                        <a:t>7</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Mental de Filandia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8</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Roberto Quintero Villa De Montenegro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a:solidFill>
                            <a:srgbClr val="000000"/>
                          </a:solidFill>
                          <a:effectLst/>
                          <a:latin typeface="Arial" pitchFamily="34" charset="0"/>
                          <a:cs typeface="Arial" pitchFamily="34" charset="0"/>
                        </a:rPr>
                        <a:t>9</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San Camilo de Buenavista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10</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Córdoba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a:solidFill>
                            <a:srgbClr val="000000"/>
                          </a:solidFill>
                          <a:effectLst/>
                          <a:latin typeface="Arial" pitchFamily="34" charset="0"/>
                          <a:cs typeface="Arial" pitchFamily="34" charset="0"/>
                        </a:rPr>
                        <a:t>11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dirty="0">
                          <a:solidFill>
                            <a:srgbClr val="000000"/>
                          </a:solidFill>
                          <a:effectLst/>
                          <a:latin typeface="Arial" pitchFamily="34" charset="0"/>
                          <a:cs typeface="Arial" pitchFamily="34" charset="0"/>
                        </a:rPr>
                        <a:t>Indeportes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12</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Salento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13</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Departamento del Quindío - Instituciones Educativas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Especial</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14</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San Vicente De Salento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a:solidFill>
                            <a:srgbClr val="000000"/>
                          </a:solidFill>
                          <a:effectLst/>
                          <a:latin typeface="Arial" pitchFamily="34" charset="0"/>
                          <a:cs typeface="Arial" pitchFamily="34" charset="0"/>
                        </a:rPr>
                        <a:t>15</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Montenegro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16</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Filandia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a:solidFill>
                            <a:srgbClr val="000000"/>
                          </a:solidFill>
                          <a:effectLst/>
                          <a:latin typeface="Arial" pitchFamily="34" charset="0"/>
                          <a:cs typeface="Arial" pitchFamily="34" charset="0"/>
                        </a:rPr>
                        <a:t>17</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dirty="0">
                          <a:solidFill>
                            <a:srgbClr val="000000"/>
                          </a:solidFill>
                          <a:effectLst/>
                          <a:latin typeface="Arial" pitchFamily="34" charset="0"/>
                          <a:cs typeface="Arial" pitchFamily="34" charset="0"/>
                        </a:rPr>
                        <a:t>Instituto Departamental de Tránsito del Quindío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18</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La Misericordia de Calarcá</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19</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Empresas Públicas del Quindío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20</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Promotora de Vivienda del Quindío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21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Pío X de La Tebaida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a:solidFill>
                            <a:srgbClr val="000000"/>
                          </a:solidFill>
                          <a:effectLst/>
                          <a:latin typeface="Arial" pitchFamily="34" charset="0"/>
                          <a:cs typeface="Arial" pitchFamily="34" charset="0"/>
                        </a:rPr>
                        <a:t>22</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Personerías de los Municipios de Calarcá y Génova.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Especial</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23</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Concejo de Los Municipios de Calarcá y Génova.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Especial</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24</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Empresas Municipales de Calarcá</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25</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Buenavista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6122">
                <a:tc>
                  <a:txBody>
                    <a:bodyPr/>
                    <a:lstStyle/>
                    <a:p>
                      <a:pPr algn="ctr" rtl="0" fontAlgn="ctr"/>
                      <a:r>
                        <a:rPr lang="es-CO" sz="900" b="1" i="0" u="none" strike="noStrike" dirty="0">
                          <a:solidFill>
                            <a:srgbClr val="000000"/>
                          </a:solidFill>
                          <a:effectLst/>
                          <a:latin typeface="Arial" pitchFamily="34" charset="0"/>
                          <a:cs typeface="Arial" pitchFamily="34" charset="0"/>
                        </a:rPr>
                        <a:t>26</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Municipio de Génova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En fase de informe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27</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Lotería del Quindío</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4829">
                <a:tc>
                  <a:txBody>
                    <a:bodyPr/>
                    <a:lstStyle/>
                    <a:p>
                      <a:pPr algn="ctr" rtl="0" fontAlgn="ctr"/>
                      <a:r>
                        <a:rPr lang="es-CO" sz="900" b="1" i="0" u="none" strike="noStrike" dirty="0">
                          <a:solidFill>
                            <a:srgbClr val="000000"/>
                          </a:solidFill>
                          <a:effectLst/>
                          <a:latin typeface="Arial" pitchFamily="34" charset="0"/>
                          <a:cs typeface="Arial" pitchFamily="34" charset="0"/>
                        </a:rPr>
                        <a:t>28</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San Vicente de Paúl de Génova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En fase de informe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860">
                <a:tc>
                  <a:txBody>
                    <a:bodyPr/>
                    <a:lstStyle/>
                    <a:p>
                      <a:pPr algn="ctr" rtl="0" fontAlgn="ctr"/>
                      <a:r>
                        <a:rPr lang="es-CO" sz="900" b="1" i="0" u="none" strike="noStrike" dirty="0">
                          <a:solidFill>
                            <a:srgbClr val="000000"/>
                          </a:solidFill>
                          <a:effectLst/>
                          <a:latin typeface="Arial" pitchFamily="34" charset="0"/>
                          <a:cs typeface="Arial" pitchFamily="34" charset="0"/>
                        </a:rPr>
                        <a:t>29</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a:solidFill>
                            <a:srgbClr val="000000"/>
                          </a:solidFill>
                          <a:effectLst/>
                          <a:latin typeface="Arial" pitchFamily="34" charset="0"/>
                          <a:cs typeface="Arial" pitchFamily="34" charset="0"/>
                        </a:rPr>
                        <a:t>E.S.E Hospital San Roque de Córdoba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En fase de informe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30</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dirty="0">
                          <a:solidFill>
                            <a:srgbClr val="000000"/>
                          </a:solidFill>
                          <a:effectLst/>
                          <a:latin typeface="Arial" pitchFamily="34" charset="0"/>
                          <a:cs typeface="Arial" pitchFamily="34" charset="0"/>
                        </a:rPr>
                        <a:t>E.S.E Hospital San Vicente Paul de </a:t>
                      </a:r>
                      <a:r>
                        <a:rPr lang="es-CO" sz="900" b="0" i="0" u="none" strike="noStrike" dirty="0" err="1">
                          <a:solidFill>
                            <a:srgbClr val="000000"/>
                          </a:solidFill>
                          <a:effectLst/>
                          <a:latin typeface="Arial" pitchFamily="34" charset="0"/>
                          <a:cs typeface="Arial" pitchFamily="34" charset="0"/>
                        </a:rPr>
                        <a:t>Filandia</a:t>
                      </a:r>
                      <a:endParaRPr lang="es-CO" sz="900" b="0" i="0" u="none" strike="noStrike" dirty="0">
                        <a:solidFill>
                          <a:srgbClr val="000000"/>
                        </a:solidFill>
                        <a:effectLst/>
                        <a:latin typeface="Arial" pitchFamily="34" charset="0"/>
                        <a:cs typeface="Arial" pitchFamily="34" charset="0"/>
                      </a:endParaRP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Finalizada</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892">
                <a:tc>
                  <a:txBody>
                    <a:bodyPr/>
                    <a:lstStyle/>
                    <a:p>
                      <a:pPr algn="ctr" rtl="0" fontAlgn="ctr"/>
                      <a:r>
                        <a:rPr lang="es-CO" sz="900" b="1" i="0" u="none" strike="noStrike" dirty="0">
                          <a:solidFill>
                            <a:srgbClr val="000000"/>
                          </a:solidFill>
                          <a:effectLst/>
                          <a:latin typeface="Arial" pitchFamily="34" charset="0"/>
                          <a:cs typeface="Arial" pitchFamily="34" charset="0"/>
                        </a:rPr>
                        <a:t>31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s-CO" sz="900" b="0" i="0" u="none" strike="noStrike" dirty="0">
                          <a:solidFill>
                            <a:srgbClr val="000000"/>
                          </a:solidFill>
                          <a:effectLst/>
                          <a:latin typeface="Arial" pitchFamily="34" charset="0"/>
                          <a:cs typeface="Arial" pitchFamily="34" charset="0"/>
                        </a:rPr>
                        <a:t>E.S.E Sagrado Corazón de Jesús de Quimbaya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Regular</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a:solidFill>
                            <a:srgbClr val="000000"/>
                          </a:solidFill>
                          <a:effectLst/>
                          <a:latin typeface="Arial" pitchFamily="34" charset="0"/>
                          <a:cs typeface="Arial" pitchFamily="34" charset="0"/>
                        </a:rPr>
                        <a:t>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900" b="0" i="0" u="none" strike="noStrike" dirty="0">
                          <a:solidFill>
                            <a:srgbClr val="000000"/>
                          </a:solidFill>
                          <a:effectLst/>
                          <a:latin typeface="Arial" pitchFamily="34" charset="0"/>
                          <a:cs typeface="Arial" pitchFamily="34" charset="0"/>
                        </a:rPr>
                        <a:t>En fase de informe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4671">
                <a:tc>
                  <a:txBody>
                    <a:bodyPr/>
                    <a:lstStyle/>
                    <a:p>
                      <a:pPr algn="r" rtl="0" fontAlgn="ctr"/>
                      <a:r>
                        <a:rPr lang="es-CO" sz="900" b="1" i="0" u="none" strike="noStrike" dirty="0">
                          <a:solidFill>
                            <a:srgbClr val="000000"/>
                          </a:solidFill>
                          <a:effectLst/>
                          <a:latin typeface="Arial" pitchFamily="34" charset="0"/>
                          <a:cs typeface="Arial" pitchFamily="34" charset="0"/>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ctr" rtl="0" fontAlgn="ctr"/>
                      <a:r>
                        <a:rPr lang="es-CO" sz="1050" b="1" i="0" u="none" strike="noStrike">
                          <a:solidFill>
                            <a:srgbClr val="000000"/>
                          </a:solidFill>
                          <a:effectLst/>
                          <a:latin typeface="Arial" pitchFamily="34" charset="0"/>
                          <a:cs typeface="Arial" pitchFamily="34" charset="0"/>
                        </a:rPr>
                        <a:t>TOTALES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a:txBody>
                    <a:bodyPr/>
                    <a:lstStyle/>
                    <a:p>
                      <a:pPr algn="ctr" rtl="0" fontAlgn="ctr"/>
                      <a:r>
                        <a:rPr lang="es-CO" sz="1050" b="1" i="0" u="none" strike="noStrike">
                          <a:solidFill>
                            <a:srgbClr val="000000"/>
                          </a:solidFill>
                          <a:effectLst/>
                          <a:latin typeface="Arial" pitchFamily="34" charset="0"/>
                          <a:cs typeface="Arial" pitchFamily="34" charset="0"/>
                        </a:rPr>
                        <a:t>31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50" b="1" i="0" u="none" strike="noStrike" dirty="0">
                          <a:solidFill>
                            <a:srgbClr val="000000"/>
                          </a:solidFill>
                          <a:effectLst/>
                          <a:latin typeface="Arial" pitchFamily="34" charset="0"/>
                          <a:cs typeface="Arial" pitchFamily="34" charset="0"/>
                        </a:rPr>
                        <a:t>31</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75462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66800" y="762000"/>
            <a:ext cx="7391400" cy="4154984"/>
          </a:xfrm>
          <a:prstGeom prst="rect">
            <a:avLst/>
          </a:prstGeom>
          <a:noFill/>
        </p:spPr>
        <p:txBody>
          <a:bodyPr wrap="square" rtlCol="0">
            <a:spAutoFit/>
          </a:bodyPr>
          <a:lstStyle/>
          <a:p>
            <a:r>
              <a:rPr lang="es-CO" sz="1200" b="1" dirty="0">
                <a:solidFill>
                  <a:srgbClr val="FF0000"/>
                </a:solidFill>
              </a:rPr>
              <a:t>RELACIÓN CON OTROS ENTES EXTERNOS</a:t>
            </a:r>
          </a:p>
          <a:p>
            <a:r>
              <a:rPr lang="es-CO" sz="1200" dirty="0"/>
              <a:t> </a:t>
            </a:r>
          </a:p>
          <a:p>
            <a:pPr marL="171450" lvl="0" indent="-171450">
              <a:buFont typeface="Arial" pitchFamily="34" charset="0"/>
              <a:buChar char="•"/>
            </a:pPr>
            <a:r>
              <a:rPr lang="es-CO" sz="1200" dirty="0"/>
              <a:t>Se realizó seguimiento al Plan de mejoramiento suscrito con el organismo de control a todos los procesos con acciones de mejoramiento</a:t>
            </a:r>
          </a:p>
          <a:p>
            <a:pPr marL="171450" lvl="0" indent="-171450">
              <a:buFont typeface="Arial" pitchFamily="34" charset="0"/>
              <a:buChar char="•"/>
            </a:pPr>
            <a:r>
              <a:rPr lang="es-CO" sz="1200" dirty="0"/>
              <a:t>Se verifico el cumplimiento de respuestas solicitada por los organismos de control a la Contraloría general del Quindío</a:t>
            </a:r>
          </a:p>
          <a:p>
            <a:pPr marL="171450" lvl="0" indent="-171450">
              <a:buFont typeface="Arial" pitchFamily="34" charset="0"/>
              <a:buChar char="•"/>
            </a:pPr>
            <a:r>
              <a:rPr lang="es-CO" sz="1200" dirty="0"/>
              <a:t>Coordinación envió de la información de Rendición de cuentas de la entidad a la Auditoria General de la Republica vigencia 2018.</a:t>
            </a:r>
          </a:p>
          <a:p>
            <a:pPr marL="171450" lvl="0" indent="-171450">
              <a:buFont typeface="Arial" pitchFamily="34" charset="0"/>
              <a:buChar char="•"/>
            </a:pPr>
            <a:r>
              <a:rPr lang="es-CO" sz="1200" dirty="0"/>
              <a:t>Se coordinó la auditoria regular del organismo de control para verificación de la rendición de la cuenta de la vigencia 2018. </a:t>
            </a:r>
          </a:p>
          <a:p>
            <a:pPr marL="171450" lvl="0" indent="-171450">
              <a:buFont typeface="Arial" pitchFamily="34" charset="0"/>
              <a:buChar char="•"/>
            </a:pPr>
            <a:r>
              <a:rPr lang="es-CO" sz="1200" dirty="0"/>
              <a:t>Se reportó la información a la Procuraduría General de la Nación referente al ITA vigencia 2018 con una evaluación de 81 puntos. </a:t>
            </a:r>
            <a:endParaRPr lang="es-CO" sz="1200" dirty="0" smtClean="0"/>
          </a:p>
          <a:p>
            <a:pPr marL="171450" lvl="0" indent="-171450">
              <a:buFont typeface="Arial" pitchFamily="34" charset="0"/>
              <a:buChar char="•"/>
            </a:pPr>
            <a:endParaRPr lang="es-CO" sz="1200" dirty="0">
              <a:solidFill>
                <a:srgbClr val="00B050"/>
              </a:solidFill>
            </a:endParaRPr>
          </a:p>
          <a:p>
            <a:r>
              <a:rPr lang="es-CO" sz="1200" b="1" dirty="0">
                <a:solidFill>
                  <a:srgbClr val="00B050"/>
                </a:solidFill>
              </a:rPr>
              <a:t>ENFOQUE HACIA LA PREVENCIÓN</a:t>
            </a:r>
          </a:p>
          <a:p>
            <a:r>
              <a:rPr lang="es-CO" sz="1200" dirty="0">
                <a:solidFill>
                  <a:srgbClr val="00B050"/>
                </a:solidFill>
              </a:rPr>
              <a:t> </a:t>
            </a:r>
          </a:p>
          <a:p>
            <a:pPr marL="171450" lvl="0" indent="-171450">
              <a:buFont typeface="Arial" pitchFamily="34" charset="0"/>
              <a:buChar char="•"/>
            </a:pPr>
            <a:r>
              <a:rPr lang="es-CO" sz="1200" dirty="0"/>
              <a:t>Se recomendó a la administración el cargue de la información de la nueva plataforma del el SIGEP II referente a los contratistas.</a:t>
            </a:r>
          </a:p>
          <a:p>
            <a:pPr marL="171450" lvl="0" indent="-171450">
              <a:buFont typeface="Arial" pitchFamily="34" charset="0"/>
              <a:buChar char="•"/>
            </a:pPr>
            <a:r>
              <a:rPr lang="es-CO" sz="1200" dirty="0"/>
              <a:t>Se asistió a la capacitación del DAFP referente al respectivo aplicativo para entidades públicas con el fin de orientar el cumplimiento del SIGEP.</a:t>
            </a:r>
          </a:p>
          <a:p>
            <a:pPr marL="171450" lvl="0" indent="-171450">
              <a:buFont typeface="Arial" pitchFamily="34" charset="0"/>
              <a:buChar char="•"/>
            </a:pPr>
            <a:r>
              <a:rPr lang="es-CO" sz="1200" dirty="0"/>
              <a:t>Se recomendó y oriento a la entidad sobre el diligenciamiento del aplicativo dispuesto para la política de Gobierno Digital.</a:t>
            </a:r>
          </a:p>
          <a:p>
            <a:pPr marL="171450" lvl="0" indent="-171450">
              <a:buFont typeface="Arial" pitchFamily="34" charset="0"/>
              <a:buChar char="•"/>
            </a:pPr>
            <a:r>
              <a:rPr lang="es-CO" sz="1200" dirty="0"/>
              <a:t>Verificación de la información de los estados financieros en forma mensual.</a:t>
            </a:r>
          </a:p>
        </p:txBody>
      </p:sp>
    </p:spTree>
    <p:extLst>
      <p:ext uri="{BB962C8B-B14F-4D97-AF65-F5344CB8AC3E}">
        <p14:creationId xmlns:p14="http://schemas.microsoft.com/office/powerpoint/2010/main" val="3004679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685800" y="533400"/>
            <a:ext cx="7772400" cy="646331"/>
          </a:xfrm>
          <a:prstGeom prst="rect">
            <a:avLst/>
          </a:prstGeom>
          <a:noFill/>
        </p:spPr>
        <p:txBody>
          <a:bodyPr wrap="square" rtlCol="0">
            <a:spAutoFit/>
          </a:bodyPr>
          <a:lstStyle/>
          <a:p>
            <a:pPr algn="ctr"/>
            <a:r>
              <a:rPr lang="es-CO" b="1" dirty="0" smtClean="0">
                <a:solidFill>
                  <a:schemeClr val="tx2"/>
                </a:solidFill>
              </a:rPr>
              <a:t>RESULTADOS DE LA AUDITORIA REGULAR REALIZADA POR LA AUDITORIA GENERAL DE LA REPUBLICA</a:t>
            </a:r>
            <a:endParaRPr lang="es-CO" b="1" dirty="0">
              <a:solidFill>
                <a:schemeClr val="tx2"/>
              </a:solidFill>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713131"/>
            <a:ext cx="6781801" cy="2020669"/>
          </a:xfrm>
          <a:prstGeom prst="rect">
            <a:avLst/>
          </a:prstGeom>
        </p:spPr>
      </p:pic>
    </p:spTree>
    <p:extLst>
      <p:ext uri="{BB962C8B-B14F-4D97-AF65-F5344CB8AC3E}">
        <p14:creationId xmlns:p14="http://schemas.microsoft.com/office/powerpoint/2010/main" val="3761342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533401" y="685800"/>
            <a:ext cx="8077200" cy="2667000"/>
          </a:xfrm>
          <a:prstGeom prst="rect">
            <a:avLst/>
          </a:prstGeom>
        </p:spPr>
        <p:txBody>
          <a:bodyPr vert="horz" lIns="91440" tIns="45720" rIns="91440" bIns="45720" numCol="1" rtlCol="0" anchor="ctr">
            <a:noAutofit/>
          </a:bodyPr>
          <a:lstStyle/>
          <a:p>
            <a:pPr algn="ctr"/>
            <a:r>
              <a:rPr lang="es-ES" sz="3600" b="1" u="sng" dirty="0">
                <a:effectLst>
                  <a:outerShdw blurRad="38100" dist="38100" dir="2700000" algn="tl">
                    <a:srgbClr val="000000">
                      <a:alpha val="43137"/>
                    </a:srgbClr>
                  </a:outerShdw>
                </a:effectLst>
                <a:latin typeface="Arial" pitchFamily="34" charset="0"/>
                <a:cs typeface="Arial" pitchFamily="34" charset="0"/>
              </a:rPr>
              <a:t>Fin de la presentación central</a:t>
            </a:r>
          </a:p>
          <a:p>
            <a:pPr algn="ctr"/>
            <a:endParaRPr lang="es-ES" sz="1000" dirty="0">
              <a:latin typeface="Arial" pitchFamily="34" charset="0"/>
              <a:cs typeface="Arial" pitchFamily="34" charset="0"/>
            </a:endParaRPr>
          </a:p>
          <a:p>
            <a:pPr algn="ctr"/>
            <a:r>
              <a:rPr lang="es-ES" sz="2400" dirty="0">
                <a:latin typeface="Arial" pitchFamily="34" charset="0"/>
                <a:cs typeface="Arial" pitchFamily="34" charset="0"/>
              </a:rPr>
              <a:t>Se abre espacio para preguntas, </a:t>
            </a:r>
            <a:r>
              <a:rPr lang="es-ES" sz="2400" dirty="0" smtClean="0">
                <a:latin typeface="Arial" pitchFamily="34" charset="0"/>
                <a:cs typeface="Arial" pitchFamily="34" charset="0"/>
              </a:rPr>
              <a:t>consultas </a:t>
            </a:r>
            <a:r>
              <a:rPr lang="es-ES" sz="2400" dirty="0">
                <a:latin typeface="Arial" pitchFamily="34" charset="0"/>
                <a:cs typeface="Arial" pitchFamily="34" charset="0"/>
              </a:rPr>
              <a:t>y aclaraciones.</a:t>
            </a:r>
          </a:p>
          <a:p>
            <a:pPr algn="ctr"/>
            <a:endParaRPr lang="es-ES" sz="2400" dirty="0">
              <a:latin typeface="Arial" pitchFamily="34" charset="0"/>
              <a:cs typeface="Arial" pitchFamily="34" charset="0"/>
            </a:endParaRPr>
          </a:p>
          <a:p>
            <a:pPr algn="ctr"/>
            <a:r>
              <a:rPr lang="es-ES" sz="2800" b="1" dirty="0">
                <a:effectLst>
                  <a:outerShdw blurRad="38100" dist="38100" dir="2700000" algn="tl">
                    <a:srgbClr val="000000">
                      <a:alpha val="43137"/>
                    </a:srgbClr>
                  </a:outerShdw>
                </a:effectLst>
                <a:latin typeface="Arial" pitchFamily="34" charset="0"/>
                <a:cs typeface="Arial" pitchFamily="34" charset="0"/>
              </a:rPr>
              <a:t>“Muchas gracias a todos por su asistencia e interés en la presente Rendición</a:t>
            </a:r>
            <a:r>
              <a:rPr lang="es-ES" sz="2800" b="1" dirty="0" smtClean="0">
                <a:effectLst>
                  <a:outerShdw blurRad="38100" dist="38100" dir="2700000" algn="tl">
                    <a:srgbClr val="000000">
                      <a:alpha val="43137"/>
                    </a:srgbClr>
                  </a:outerShdw>
                </a:effectLst>
                <a:latin typeface="Arial" pitchFamily="34" charset="0"/>
                <a:cs typeface="Arial" pitchFamily="34" charset="0"/>
              </a:rPr>
              <a:t>”</a:t>
            </a:r>
            <a:endParaRPr lang="es-ES" sz="2800" b="1"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50482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523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a:extLst>
              <a:ext uri="{FF2B5EF4-FFF2-40B4-BE49-F238E27FC236}">
                <a16:creationId xmlns="" xmlns:a16="http://schemas.microsoft.com/office/drawing/2014/main" id="{27B07469-E22E-4FED-AC03-706B41BA9E07}"/>
              </a:ext>
            </a:extLst>
          </p:cNvPr>
          <p:cNvSpPr>
            <a:spLocks noGrp="1"/>
          </p:cNvSpPr>
          <p:nvPr>
            <p:ph type="title"/>
          </p:nvPr>
        </p:nvSpPr>
        <p:spPr>
          <a:xfrm>
            <a:off x="762000" y="274638"/>
            <a:ext cx="7924800" cy="334962"/>
          </a:xfrm>
        </p:spPr>
        <p:txBody>
          <a:bodyPr>
            <a:noAutofit/>
          </a:bodyPr>
          <a:lstStyle/>
          <a:p>
            <a:r>
              <a:rPr lang="es-ES" sz="2400" b="1" dirty="0"/>
              <a:t>FENECIMIENTO DE LA </a:t>
            </a:r>
            <a:r>
              <a:rPr lang="es-ES" sz="2400" b="1" dirty="0" smtClean="0"/>
              <a:t>CUENTA 2019</a:t>
            </a:r>
            <a:endParaRPr lang="es-ES" sz="2400" b="1" dirty="0"/>
          </a:p>
        </p:txBody>
      </p:sp>
      <p:graphicFrame>
        <p:nvGraphicFramePr>
          <p:cNvPr id="7" name="Table 6"/>
          <p:cNvGraphicFramePr>
            <a:graphicFrameLocks noGrp="1"/>
          </p:cNvGraphicFramePr>
          <p:nvPr>
            <p:extLst>
              <p:ext uri="{D42A27DB-BD31-4B8C-83A1-F6EECF244321}">
                <p14:modId xmlns:p14="http://schemas.microsoft.com/office/powerpoint/2010/main" val="480865322"/>
              </p:ext>
            </p:extLst>
          </p:nvPr>
        </p:nvGraphicFramePr>
        <p:xfrm>
          <a:off x="1295400" y="762000"/>
          <a:ext cx="6553200" cy="5669306"/>
        </p:xfrm>
        <a:graphic>
          <a:graphicData uri="http://schemas.openxmlformats.org/drawingml/2006/table">
            <a:tbl>
              <a:tblPr firstRow="1" firstCol="1" bandRow="1"/>
              <a:tblGrid>
                <a:gridCol w="304800"/>
                <a:gridCol w="3958726"/>
                <a:gridCol w="1146674"/>
                <a:gridCol w="1143000"/>
              </a:tblGrid>
              <a:tr h="304800">
                <a:tc>
                  <a:txBody>
                    <a:bodyPr/>
                    <a:lstStyle/>
                    <a:p>
                      <a:pPr algn="ctr" rtl="0" fontAlgn="ctr"/>
                      <a:r>
                        <a:rPr lang="es-CO" sz="1000" b="1" i="0" u="none" strike="noStrike" dirty="0">
                          <a:solidFill>
                            <a:srgbClr val="000000"/>
                          </a:solidFill>
                          <a:effectLst/>
                          <a:latin typeface="Arial"/>
                        </a:rPr>
                        <a:t>No.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CO" sz="1000" b="1" i="0" u="none" strike="noStrike" dirty="0">
                          <a:solidFill>
                            <a:srgbClr val="000000"/>
                          </a:solidFill>
                          <a:effectLst/>
                          <a:latin typeface="Arial"/>
                        </a:rPr>
                        <a:t>ENTIDAD</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CO" sz="1000" b="1" i="0" u="none" strike="noStrike" dirty="0">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CO" sz="1000" b="1" i="0" u="none" strike="noStrike" dirty="0">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38553">
                <a:tc>
                  <a:txBody>
                    <a:bodyPr/>
                    <a:lstStyle/>
                    <a:p>
                      <a:pPr algn="ctr" rtl="0" fontAlgn="ctr"/>
                      <a:r>
                        <a:rPr lang="es-CO" sz="1000" b="1" i="0" u="none" strike="noStrike" dirty="0">
                          <a:solidFill>
                            <a:srgbClr val="000000"/>
                          </a:solidFill>
                          <a:effectLst/>
                          <a:latin typeface="Arial"/>
                        </a:rPr>
                        <a:t>1</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Departamento del Quindío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2</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Universidad del Quindío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3</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Hospital San Juan De Dios</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4</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Municipio de Calarcá</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5</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Municipio de Quimbaya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6</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Municipio de La Tebaida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7</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E.S.E Mental de Filandia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2169">
                <a:tc>
                  <a:txBody>
                    <a:bodyPr/>
                    <a:lstStyle/>
                    <a:p>
                      <a:pPr algn="ctr" rtl="0" fontAlgn="ctr"/>
                      <a:r>
                        <a:rPr lang="es-CO" sz="1000" b="1" i="0" u="none" strike="noStrike" dirty="0">
                          <a:solidFill>
                            <a:srgbClr val="000000"/>
                          </a:solidFill>
                          <a:effectLst/>
                          <a:latin typeface="Arial"/>
                        </a:rPr>
                        <a:t>8</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E.S.E Hospital Roberto Quintero Villa De Montenegro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0085">
                <a:tc>
                  <a:txBody>
                    <a:bodyPr/>
                    <a:lstStyle/>
                    <a:p>
                      <a:pPr algn="ctr" rtl="0" fontAlgn="ctr"/>
                      <a:r>
                        <a:rPr lang="es-CO" sz="1000" b="1" i="0" u="none" strike="noStrike" dirty="0">
                          <a:solidFill>
                            <a:srgbClr val="000000"/>
                          </a:solidFill>
                          <a:effectLst/>
                          <a:latin typeface="Arial"/>
                        </a:rPr>
                        <a:t>9</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E.S.E Hospital San Camilo de Buenavista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10</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dirty="0">
                          <a:solidFill>
                            <a:srgbClr val="000000"/>
                          </a:solidFill>
                          <a:effectLst/>
                          <a:latin typeface="Arial"/>
                        </a:rPr>
                        <a:t>Municipio de Córdoba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11</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dirty="0">
                          <a:solidFill>
                            <a:srgbClr val="000000"/>
                          </a:solidFill>
                          <a:effectLst/>
                          <a:latin typeface="Arial"/>
                        </a:rPr>
                        <a:t>Indeportes</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12</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Municipio de Salento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13</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E.S.E Hospital San Vicente De Salento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14</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Municipio de Montenegro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15</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Municipio de Filandia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16</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dirty="0">
                          <a:solidFill>
                            <a:srgbClr val="000000"/>
                          </a:solidFill>
                          <a:effectLst/>
                          <a:latin typeface="Arial"/>
                        </a:rPr>
                        <a:t>Instituto Departamental de Tránsito del Quindío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17</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dirty="0">
                          <a:solidFill>
                            <a:srgbClr val="000000"/>
                          </a:solidFill>
                          <a:effectLst/>
                          <a:latin typeface="Arial"/>
                        </a:rPr>
                        <a:t>E.S.E Hospital La Misericordia de Calarcá</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a:solidFill>
                            <a:srgbClr val="000000"/>
                          </a:solidFill>
                          <a:effectLst/>
                          <a:latin typeface="Arial"/>
                        </a:rPr>
                        <a:t>18</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Empresas Públicas del Quindío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19</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Promotora de Vivienda del Quindío</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20</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E.S.E Hospital Pío X de La Tebaida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21</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Empresas Municipales de Calarcá</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a:solidFill>
                            <a:srgbClr val="000000"/>
                          </a:solidFill>
                          <a:effectLst/>
                          <a:latin typeface="Arial"/>
                        </a:rPr>
                        <a:t>22</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dirty="0">
                          <a:solidFill>
                            <a:srgbClr val="000000"/>
                          </a:solidFill>
                          <a:effectLst/>
                          <a:latin typeface="Arial"/>
                        </a:rPr>
                        <a:t>Municipio de Buenavista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23</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Lotería del Quindío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24</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E.S.E Hospital San Vicente de Filandia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53">
                <a:tc>
                  <a:txBody>
                    <a:bodyPr/>
                    <a:lstStyle/>
                    <a:p>
                      <a:pPr algn="ctr" rtl="0" fontAlgn="ctr"/>
                      <a:r>
                        <a:rPr lang="es-CO" sz="1000" b="1" i="0" u="none" strike="noStrike" dirty="0">
                          <a:solidFill>
                            <a:srgbClr val="000000"/>
                          </a:solidFill>
                          <a:effectLst/>
                          <a:latin typeface="Arial"/>
                        </a:rPr>
                        <a:t>25</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Municipio de Génova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26</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E.S.E Hospital San Vicente de Paúl de Génova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27</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E.S.E Hospital San Roque de Córdoba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NO 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9395">
                <a:tc>
                  <a:txBody>
                    <a:bodyPr/>
                    <a:lstStyle/>
                    <a:p>
                      <a:pPr algn="ctr" rtl="0" fontAlgn="ctr"/>
                      <a:r>
                        <a:rPr lang="es-CO" sz="1000" b="1" i="0" u="none" strike="noStrike" dirty="0">
                          <a:solidFill>
                            <a:srgbClr val="000000"/>
                          </a:solidFill>
                          <a:effectLst/>
                          <a:latin typeface="Arial"/>
                        </a:rPr>
                        <a:t>28</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0" fontAlgn="ctr"/>
                      <a:r>
                        <a:rPr lang="es-CO" sz="1000" b="0" i="0" u="none" strike="noStrike">
                          <a:solidFill>
                            <a:srgbClr val="000000"/>
                          </a:solidFill>
                          <a:effectLst/>
                          <a:latin typeface="Arial"/>
                        </a:rPr>
                        <a:t>.S.E Sagrado Corazón de Jesús de Quimbaya</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a:solidFill>
                            <a:srgbClr val="000000"/>
                          </a:solidFill>
                          <a:effectLst/>
                          <a:latin typeface="Arial"/>
                        </a:rPr>
                        <a:t> </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rgbClr val="000000"/>
                          </a:solidFill>
                          <a:effectLst/>
                          <a:latin typeface="Arial"/>
                        </a:rPr>
                        <a:t>FENECIÓ</a:t>
                      </a:r>
                    </a:p>
                  </a:txBody>
                  <a:tcPr marL="5863" marR="5863" marT="58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54297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152400"/>
            <a:ext cx="8229600" cy="369332"/>
          </a:xfrm>
          <a:prstGeom prst="rect">
            <a:avLst/>
          </a:prstGeom>
          <a:noFill/>
        </p:spPr>
        <p:txBody>
          <a:bodyPr wrap="square" rtlCol="0">
            <a:spAutoFit/>
          </a:bodyPr>
          <a:lstStyle/>
          <a:p>
            <a:pPr algn="ctr"/>
            <a:r>
              <a:rPr lang="es-CO" b="1" dirty="0">
                <a:latin typeface="Arial" pitchFamily="34" charset="0"/>
                <a:cs typeface="Arial" pitchFamily="34" charset="0"/>
              </a:rPr>
              <a:t>HALLAZGOS PGA </a:t>
            </a:r>
            <a:r>
              <a:rPr lang="es-CO" b="1" dirty="0" smtClean="0">
                <a:latin typeface="Arial" pitchFamily="34" charset="0"/>
                <a:cs typeface="Arial" pitchFamily="34" charset="0"/>
              </a:rPr>
              <a:t>2019</a:t>
            </a:r>
            <a:endParaRPr lang="es-CO" dirty="0"/>
          </a:p>
        </p:txBody>
      </p:sp>
      <p:graphicFrame>
        <p:nvGraphicFramePr>
          <p:cNvPr id="3" name="Table 2"/>
          <p:cNvGraphicFramePr>
            <a:graphicFrameLocks noGrp="1"/>
          </p:cNvGraphicFramePr>
          <p:nvPr>
            <p:extLst>
              <p:ext uri="{D42A27DB-BD31-4B8C-83A1-F6EECF244321}">
                <p14:modId xmlns:p14="http://schemas.microsoft.com/office/powerpoint/2010/main" val="581216005"/>
              </p:ext>
            </p:extLst>
          </p:nvPr>
        </p:nvGraphicFramePr>
        <p:xfrm>
          <a:off x="381000" y="521732"/>
          <a:ext cx="8305800" cy="5252936"/>
        </p:xfrm>
        <a:graphic>
          <a:graphicData uri="http://schemas.openxmlformats.org/drawingml/2006/table">
            <a:tbl>
              <a:tblPr firstRow="1" firstCol="1" bandRow="1">
                <a:tableStyleId>{5C22544A-7EE6-4342-B048-85BDC9FD1C3A}</a:tableStyleId>
              </a:tblPr>
              <a:tblGrid>
                <a:gridCol w="152400"/>
                <a:gridCol w="2451372"/>
                <a:gridCol w="1282428"/>
                <a:gridCol w="914400"/>
                <a:gridCol w="508294"/>
                <a:gridCol w="253706"/>
                <a:gridCol w="1883982"/>
                <a:gridCol w="286406"/>
                <a:gridCol w="286406"/>
                <a:gridCol w="286406"/>
              </a:tblGrid>
              <a:tr h="128790">
                <a:tc rowSpan="3">
                  <a:txBody>
                    <a:bodyPr/>
                    <a:lstStyle/>
                    <a:p>
                      <a:endParaRPr lang="es-CO" sz="800" b="1" dirty="0">
                        <a:solidFill>
                          <a:sysClr val="windowText" lastClr="000000"/>
                        </a:solidFill>
                        <a:effectLst/>
                        <a:latin typeface="Arial"/>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algn="ctr">
                        <a:lnSpc>
                          <a:spcPct val="115000"/>
                        </a:lnSpc>
                        <a:spcAft>
                          <a:spcPts val="0"/>
                        </a:spcAft>
                      </a:pPr>
                      <a:r>
                        <a:rPr lang="es-CO" sz="800" b="1" dirty="0">
                          <a:solidFill>
                            <a:sysClr val="windowText" lastClr="000000"/>
                          </a:solidFill>
                          <a:effectLst/>
                        </a:rPr>
                        <a:t>ENTIDAD</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algn="ctr">
                        <a:lnSpc>
                          <a:spcPct val="115000"/>
                        </a:lnSpc>
                        <a:spcAft>
                          <a:spcPts val="0"/>
                        </a:spcAft>
                      </a:pPr>
                      <a:r>
                        <a:rPr lang="es-CO" sz="800" b="1" dirty="0">
                          <a:solidFill>
                            <a:sysClr val="windowText" lastClr="000000"/>
                          </a:solidFill>
                          <a:effectLst/>
                        </a:rPr>
                        <a:t>ASUNTO</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algn="ctr">
                        <a:lnSpc>
                          <a:spcPct val="115000"/>
                        </a:lnSpc>
                        <a:spcAft>
                          <a:spcPts val="0"/>
                        </a:spcAft>
                      </a:pPr>
                      <a:r>
                        <a:rPr lang="es-CO" sz="800" b="1" dirty="0">
                          <a:solidFill>
                            <a:sysClr val="windowText" lastClr="000000"/>
                          </a:solidFill>
                          <a:effectLst/>
                        </a:rPr>
                        <a:t>MODALIDAD DE LA AUDITORIA</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6">
                  <a:txBody>
                    <a:bodyPr/>
                    <a:lstStyle/>
                    <a:p>
                      <a:pPr algn="ctr">
                        <a:lnSpc>
                          <a:spcPct val="115000"/>
                        </a:lnSpc>
                        <a:spcAft>
                          <a:spcPts val="0"/>
                        </a:spcAft>
                      </a:pPr>
                      <a:r>
                        <a:rPr lang="es-CO" sz="800" b="1" dirty="0">
                          <a:solidFill>
                            <a:sysClr val="windowText" lastClr="000000"/>
                          </a:solidFill>
                          <a:effectLst/>
                        </a:rPr>
                        <a:t>HALLAZGOS PGA 2019</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2879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ctr">
                        <a:lnSpc>
                          <a:spcPct val="115000"/>
                        </a:lnSpc>
                        <a:spcAft>
                          <a:spcPts val="0"/>
                        </a:spcAft>
                      </a:pPr>
                      <a:r>
                        <a:rPr lang="es-CO" sz="800" b="1" dirty="0" err="1" smtClean="0">
                          <a:solidFill>
                            <a:sysClr val="windowText" lastClr="000000"/>
                          </a:solidFill>
                          <a:effectLst/>
                          <a:latin typeface="+mn-lt"/>
                          <a:ea typeface="+mn-ea"/>
                        </a:rPr>
                        <a:t>Admon</a:t>
                      </a:r>
                      <a:endParaRPr lang="es-CO" sz="800" b="1" dirty="0">
                        <a:solidFill>
                          <a:sysClr val="windowText" lastClr="000000"/>
                        </a:solidFill>
                        <a:effectLst/>
                        <a:latin typeface="Arial"/>
                        <a:ea typeface="Calibri"/>
                      </a:endParaRPr>
                    </a:p>
                  </a:txBody>
                  <a:tcPr marL="20152" marR="20152"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a:lnSpc>
                          <a:spcPct val="115000"/>
                        </a:lnSpc>
                        <a:spcAft>
                          <a:spcPts val="0"/>
                        </a:spcAft>
                      </a:pPr>
                      <a:r>
                        <a:rPr lang="es-CO" sz="800" b="1" dirty="0">
                          <a:solidFill>
                            <a:sysClr val="windowText" lastClr="000000"/>
                          </a:solidFill>
                          <a:effectLst/>
                        </a:rPr>
                        <a:t>Fiscales</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CO"/>
                    </a:p>
                  </a:txBody>
                  <a:tcPr/>
                </a:tc>
                <a:tc rowSpan="2">
                  <a:txBody>
                    <a:bodyPr/>
                    <a:lstStyle/>
                    <a:p>
                      <a:pPr algn="ctr">
                        <a:lnSpc>
                          <a:spcPct val="115000"/>
                        </a:lnSpc>
                        <a:spcAft>
                          <a:spcPts val="0"/>
                        </a:spcAft>
                      </a:pPr>
                      <a:r>
                        <a:rPr lang="es-CO" sz="800" b="1">
                          <a:solidFill>
                            <a:sysClr val="windowText" lastClr="000000"/>
                          </a:solidFill>
                          <a:effectLst/>
                        </a:rPr>
                        <a:t>Disciplinarios</a:t>
                      </a:r>
                      <a:endParaRPr lang="es-CO" sz="800" b="1">
                        <a:solidFill>
                          <a:sysClr val="windowText" lastClr="000000"/>
                        </a:solidFill>
                        <a:effectLst/>
                        <a:latin typeface="Arial"/>
                        <a:ea typeface="Calibri"/>
                      </a:endParaRPr>
                    </a:p>
                  </a:txBody>
                  <a:tcPr marL="20152" marR="20152"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lnSpc>
                          <a:spcPct val="115000"/>
                        </a:lnSpc>
                        <a:spcAft>
                          <a:spcPts val="0"/>
                        </a:spcAft>
                      </a:pPr>
                      <a:r>
                        <a:rPr lang="es-CO" sz="800" b="1">
                          <a:solidFill>
                            <a:sysClr val="windowText" lastClr="000000"/>
                          </a:solidFill>
                          <a:effectLst/>
                        </a:rPr>
                        <a:t>Penales</a:t>
                      </a:r>
                      <a:endParaRPr lang="es-CO" sz="800" b="1">
                        <a:solidFill>
                          <a:sysClr val="windowText" lastClr="000000"/>
                        </a:solidFill>
                        <a:effectLst/>
                        <a:latin typeface="Arial"/>
                        <a:ea typeface="Calibri"/>
                      </a:endParaRPr>
                    </a:p>
                  </a:txBody>
                  <a:tcPr marL="20152" marR="20152"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lnSpc>
                          <a:spcPct val="115000"/>
                        </a:lnSpc>
                        <a:spcAft>
                          <a:spcPts val="0"/>
                        </a:spcAft>
                      </a:pPr>
                      <a:r>
                        <a:rPr lang="es-CO" sz="800" b="1">
                          <a:solidFill>
                            <a:sysClr val="windowText" lastClr="000000"/>
                          </a:solidFill>
                          <a:effectLst/>
                        </a:rPr>
                        <a:t>Sancionatorios</a:t>
                      </a:r>
                      <a:endParaRPr lang="es-CO" sz="800" b="1">
                        <a:solidFill>
                          <a:sysClr val="windowText" lastClr="000000"/>
                        </a:solidFill>
                        <a:effectLst/>
                        <a:latin typeface="Arial"/>
                        <a:ea typeface="Calibri"/>
                      </a:endParaRPr>
                    </a:p>
                  </a:txBody>
                  <a:tcPr marL="20152" marR="20152"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37886">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800" b="1" dirty="0">
                          <a:solidFill>
                            <a:sysClr val="windowText" lastClr="000000"/>
                          </a:solidFill>
                          <a:effectLst/>
                        </a:rPr>
                        <a:t>No.</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800" b="1" dirty="0">
                          <a:solidFill>
                            <a:sysClr val="windowText" lastClr="000000"/>
                          </a:solidFill>
                          <a:effectLst/>
                        </a:rPr>
                        <a:t>Cuantía</a:t>
                      </a:r>
                    </a:p>
                    <a:p>
                      <a:pPr algn="ctr">
                        <a:lnSpc>
                          <a:spcPct val="115000"/>
                        </a:lnSpc>
                        <a:spcAft>
                          <a:spcPts val="0"/>
                        </a:spcAft>
                      </a:pPr>
                      <a:r>
                        <a:rPr lang="es-CO" sz="800" b="1" dirty="0">
                          <a:solidFill>
                            <a:sysClr val="windowText" lastClr="000000"/>
                          </a:solidFill>
                          <a:effectLst/>
                        </a:rPr>
                        <a:t>En pesos</a:t>
                      </a:r>
                    </a:p>
                    <a:p>
                      <a:pPr algn="ctr">
                        <a:lnSpc>
                          <a:spcPct val="115000"/>
                        </a:lnSpc>
                        <a:spcAft>
                          <a:spcPts val="0"/>
                        </a:spcAft>
                      </a:pPr>
                      <a:r>
                        <a:rPr lang="es-CO" sz="800" b="1" dirty="0">
                          <a:solidFill>
                            <a:sysClr val="windowText" lastClr="000000"/>
                          </a:solidFill>
                          <a:effectLst/>
                        </a:rPr>
                        <a:t>$</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s-CO"/>
                    </a:p>
                  </a:txBody>
                  <a:tcPr/>
                </a:tc>
                <a:tc vMerge="1">
                  <a:txBody>
                    <a:bodyPr/>
                    <a:lstStyle/>
                    <a:p>
                      <a:endParaRPr lang="es-CO"/>
                    </a:p>
                  </a:txBody>
                  <a:tcPr/>
                </a:tc>
                <a:tc vMerge="1">
                  <a:txBody>
                    <a:bodyPr/>
                    <a:lstStyle/>
                    <a:p>
                      <a:endParaRPr lang="es-CO"/>
                    </a:p>
                  </a:txBody>
                  <a:tcPr/>
                </a:tc>
              </a:tr>
              <a:tr h="128790">
                <a:tc>
                  <a:txBody>
                    <a:bodyPr/>
                    <a:lstStyle/>
                    <a:p>
                      <a:pPr algn="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Departamento del Quindío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3</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592">
                <a:tc>
                  <a:txBody>
                    <a:bodyPr/>
                    <a:lstStyle/>
                    <a:p>
                      <a:pPr algn="r">
                        <a:lnSpc>
                          <a:spcPct val="115000"/>
                        </a:lnSpc>
                        <a:spcAft>
                          <a:spcPts val="0"/>
                        </a:spcAft>
                      </a:pPr>
                      <a:r>
                        <a:rPr lang="es-CO" sz="800">
                          <a:solidFill>
                            <a:sysClr val="windowText" lastClr="000000"/>
                          </a:solidFill>
                          <a:effectLst/>
                        </a:rPr>
                        <a:t>2</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Universidad del Quindío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9</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2</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40.338.325</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790">
                <a:tc>
                  <a:txBody>
                    <a:bodyPr/>
                    <a:lstStyle/>
                    <a:p>
                      <a:pPr algn="r">
                        <a:lnSpc>
                          <a:spcPct val="115000"/>
                        </a:lnSpc>
                        <a:spcAft>
                          <a:spcPts val="0"/>
                        </a:spcAft>
                      </a:pPr>
                      <a:r>
                        <a:rPr lang="es-CO" sz="800">
                          <a:solidFill>
                            <a:sysClr val="windowText" lastClr="000000"/>
                          </a:solidFill>
                          <a:effectLst/>
                        </a:rPr>
                        <a:t>3</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Hospital San Juan De Dios</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13</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3</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182.116.347</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76">
                <a:tc>
                  <a:txBody>
                    <a:bodyPr/>
                    <a:lstStyle/>
                    <a:p>
                      <a:pPr algn="r">
                        <a:lnSpc>
                          <a:spcPct val="115000"/>
                        </a:lnSpc>
                        <a:spcAft>
                          <a:spcPts val="0"/>
                        </a:spcAft>
                      </a:pPr>
                      <a:r>
                        <a:rPr lang="es-CO" sz="800">
                          <a:solidFill>
                            <a:sysClr val="windowText" lastClr="000000"/>
                          </a:solidFill>
                          <a:effectLst/>
                        </a:rPr>
                        <a:t>4</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Calarcá</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790">
                <a:tc>
                  <a:txBody>
                    <a:bodyPr/>
                    <a:lstStyle/>
                    <a:p>
                      <a:pPr algn="r">
                        <a:lnSpc>
                          <a:spcPct val="115000"/>
                        </a:lnSpc>
                        <a:spcAft>
                          <a:spcPts val="0"/>
                        </a:spcAft>
                      </a:pPr>
                      <a:r>
                        <a:rPr lang="es-CO" sz="800">
                          <a:solidFill>
                            <a:sysClr val="windowText" lastClr="000000"/>
                          </a:solidFill>
                          <a:effectLst/>
                        </a:rPr>
                        <a:t>5</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Quimbaya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8</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160">
                <a:tc>
                  <a:txBody>
                    <a:bodyPr/>
                    <a:lstStyle/>
                    <a:p>
                      <a:pPr algn="r">
                        <a:lnSpc>
                          <a:spcPct val="115000"/>
                        </a:lnSpc>
                        <a:spcAft>
                          <a:spcPts val="0"/>
                        </a:spcAft>
                      </a:pPr>
                      <a:r>
                        <a:rPr lang="es-CO" sz="800">
                          <a:solidFill>
                            <a:sysClr val="windowText" lastClr="000000"/>
                          </a:solidFill>
                          <a:effectLst/>
                        </a:rPr>
                        <a:t>6</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La Tebaida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24.067.625</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790">
                <a:tc>
                  <a:txBody>
                    <a:bodyPr/>
                    <a:lstStyle/>
                    <a:p>
                      <a:pPr algn="r">
                        <a:lnSpc>
                          <a:spcPct val="115000"/>
                        </a:lnSpc>
                        <a:spcAft>
                          <a:spcPts val="0"/>
                        </a:spcAft>
                      </a:pPr>
                      <a:r>
                        <a:rPr lang="es-CO" sz="800">
                          <a:solidFill>
                            <a:sysClr val="windowText" lastClr="000000"/>
                          </a:solidFill>
                          <a:effectLst/>
                        </a:rPr>
                        <a:t>7</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Mental de Filandia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13</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544">
                <a:tc>
                  <a:txBody>
                    <a:bodyPr/>
                    <a:lstStyle/>
                    <a:p>
                      <a:pPr algn="r">
                        <a:lnSpc>
                          <a:spcPct val="115000"/>
                        </a:lnSpc>
                        <a:spcAft>
                          <a:spcPts val="0"/>
                        </a:spcAft>
                      </a:pPr>
                      <a:r>
                        <a:rPr lang="es-CO" sz="800">
                          <a:solidFill>
                            <a:sysClr val="windowText" lastClr="000000"/>
                          </a:solidFill>
                          <a:effectLst/>
                        </a:rPr>
                        <a:t>8</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Hospital Roberto Quintero Villa De Montenegro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9</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00">
                <a:tc>
                  <a:txBody>
                    <a:bodyPr/>
                    <a:lstStyle/>
                    <a:p>
                      <a:pPr algn="r">
                        <a:lnSpc>
                          <a:spcPct val="115000"/>
                        </a:lnSpc>
                        <a:spcAft>
                          <a:spcPts val="0"/>
                        </a:spcAft>
                      </a:pPr>
                      <a:r>
                        <a:rPr lang="es-CO" sz="800">
                          <a:solidFill>
                            <a:sysClr val="windowText" lastClr="000000"/>
                          </a:solidFill>
                          <a:effectLst/>
                        </a:rPr>
                        <a:t>9</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Hospital San Camilo de Buenavista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4</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62">
                <a:tc>
                  <a:txBody>
                    <a:bodyPr/>
                    <a:lstStyle/>
                    <a:p>
                      <a:pPr algn="r">
                        <a:lnSpc>
                          <a:spcPct val="115000"/>
                        </a:lnSpc>
                        <a:spcAft>
                          <a:spcPts val="0"/>
                        </a:spcAft>
                      </a:pPr>
                      <a:r>
                        <a:rPr lang="es-CO" sz="800">
                          <a:solidFill>
                            <a:sysClr val="windowText" lastClr="000000"/>
                          </a:solidFill>
                          <a:effectLst/>
                        </a:rPr>
                        <a:t>10</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Córdoba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12</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392">
                <a:tc>
                  <a:txBody>
                    <a:bodyPr/>
                    <a:lstStyle/>
                    <a:p>
                      <a:pPr algn="r">
                        <a:lnSpc>
                          <a:spcPct val="115000"/>
                        </a:lnSpc>
                        <a:spcAft>
                          <a:spcPts val="0"/>
                        </a:spcAft>
                      </a:pPr>
                      <a:r>
                        <a:rPr lang="es-CO" sz="800">
                          <a:solidFill>
                            <a:sysClr val="windowText" lastClr="000000"/>
                          </a:solidFill>
                          <a:effectLst/>
                        </a:rPr>
                        <a:t>11</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Indeportes</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1</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r">
                        <a:lnSpc>
                          <a:spcPct val="115000"/>
                        </a:lnSpc>
                        <a:spcAft>
                          <a:spcPts val="0"/>
                        </a:spcAft>
                      </a:pPr>
                      <a:r>
                        <a:rPr lang="es-CO" sz="800">
                          <a:solidFill>
                            <a:sysClr val="windowText" lastClr="000000"/>
                          </a:solidFill>
                          <a:effectLst/>
                        </a:rPr>
                        <a:t>12</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Salento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9</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2776">
                <a:tc>
                  <a:txBody>
                    <a:bodyPr/>
                    <a:lstStyle/>
                    <a:p>
                      <a:pPr algn="r">
                        <a:lnSpc>
                          <a:spcPct val="115000"/>
                        </a:lnSpc>
                        <a:spcAft>
                          <a:spcPts val="0"/>
                        </a:spcAft>
                      </a:pPr>
                      <a:r>
                        <a:rPr lang="es-CO" sz="800">
                          <a:solidFill>
                            <a:sysClr val="windowText" lastClr="000000"/>
                          </a:solidFill>
                          <a:effectLst/>
                        </a:rPr>
                        <a:t>13</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Departamento del Quindío - Instituciones Educativas</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Instituciones Educativas</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Especial</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4</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398">
                <a:tc>
                  <a:txBody>
                    <a:bodyPr/>
                    <a:lstStyle/>
                    <a:p>
                      <a:pPr algn="r">
                        <a:lnSpc>
                          <a:spcPct val="115000"/>
                        </a:lnSpc>
                        <a:spcAft>
                          <a:spcPts val="0"/>
                        </a:spcAft>
                      </a:pPr>
                      <a:r>
                        <a:rPr lang="es-CO" sz="800">
                          <a:solidFill>
                            <a:sysClr val="windowText" lastClr="000000"/>
                          </a:solidFill>
                          <a:effectLst/>
                        </a:rPr>
                        <a:t>14</a:t>
                      </a:r>
                      <a:endParaRPr lang="es-CO" sz="80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Hospital San Vicente De Salento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6</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2.500.000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790">
                <a:tc>
                  <a:txBody>
                    <a:bodyPr/>
                    <a:lstStyle/>
                    <a:p>
                      <a:pPr algn="r">
                        <a:lnSpc>
                          <a:spcPct val="115000"/>
                        </a:lnSpc>
                        <a:spcAft>
                          <a:spcPts val="0"/>
                        </a:spcAft>
                      </a:pPr>
                      <a:r>
                        <a:rPr lang="es-CO" sz="800">
                          <a:solidFill>
                            <a:sysClr val="windowText" lastClr="000000"/>
                          </a:solidFill>
                          <a:effectLst/>
                        </a:rPr>
                        <a:t>15</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Montenegro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6</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r">
                        <a:lnSpc>
                          <a:spcPct val="115000"/>
                        </a:lnSpc>
                        <a:spcAft>
                          <a:spcPts val="0"/>
                        </a:spcAft>
                      </a:pPr>
                      <a:r>
                        <a:rPr lang="es-CO" sz="800">
                          <a:solidFill>
                            <a:sysClr val="windowText" lastClr="000000"/>
                          </a:solidFill>
                          <a:effectLst/>
                        </a:rPr>
                        <a:t>16</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Filandia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7</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3566">
                <a:tc>
                  <a:txBody>
                    <a:bodyPr/>
                    <a:lstStyle/>
                    <a:p>
                      <a:pPr algn="r">
                        <a:lnSpc>
                          <a:spcPct val="115000"/>
                        </a:lnSpc>
                        <a:spcAft>
                          <a:spcPts val="0"/>
                        </a:spcAft>
                      </a:pPr>
                      <a:r>
                        <a:rPr lang="es-CO" sz="800">
                          <a:solidFill>
                            <a:sysClr val="windowText" lastClr="000000"/>
                          </a:solidFill>
                          <a:effectLst/>
                        </a:rPr>
                        <a:t>17</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Instituto Departamental de Tránsito del Quindío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7</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575">
                <a:tc>
                  <a:txBody>
                    <a:bodyPr/>
                    <a:lstStyle/>
                    <a:p>
                      <a:pPr algn="r">
                        <a:lnSpc>
                          <a:spcPct val="115000"/>
                        </a:lnSpc>
                        <a:spcAft>
                          <a:spcPts val="0"/>
                        </a:spcAft>
                      </a:pPr>
                      <a:r>
                        <a:rPr lang="es-CO" sz="800">
                          <a:solidFill>
                            <a:sysClr val="windowText" lastClr="000000"/>
                          </a:solidFill>
                          <a:effectLst/>
                        </a:rPr>
                        <a:t>18</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Hospital La Misericordia de Calarcá</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9</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1</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3.375.852</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4</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790">
                <a:tc>
                  <a:txBody>
                    <a:bodyPr/>
                    <a:lstStyle/>
                    <a:p>
                      <a:pPr algn="r">
                        <a:lnSpc>
                          <a:spcPct val="115000"/>
                        </a:lnSpc>
                        <a:spcAft>
                          <a:spcPts val="0"/>
                        </a:spcAft>
                      </a:pPr>
                      <a:r>
                        <a:rPr lang="es-CO" sz="800">
                          <a:solidFill>
                            <a:sysClr val="windowText" lastClr="000000"/>
                          </a:solidFill>
                          <a:effectLst/>
                        </a:rPr>
                        <a:t>19</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Empresas Públicas del Quindío </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15</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0386">
                <a:tc>
                  <a:txBody>
                    <a:bodyPr/>
                    <a:lstStyle/>
                    <a:p>
                      <a:pPr algn="r">
                        <a:lnSpc>
                          <a:spcPct val="115000"/>
                        </a:lnSpc>
                        <a:spcAft>
                          <a:spcPts val="0"/>
                        </a:spcAft>
                      </a:pPr>
                      <a:r>
                        <a:rPr lang="es-CO" sz="800">
                          <a:solidFill>
                            <a:sysClr val="windowText" lastClr="000000"/>
                          </a:solidFill>
                          <a:effectLst/>
                        </a:rPr>
                        <a:t>20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Promotora de Vivienda del Quindío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4</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1</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601">
                <a:tc>
                  <a:txBody>
                    <a:bodyPr/>
                    <a:lstStyle/>
                    <a:p>
                      <a:pPr algn="r">
                        <a:lnSpc>
                          <a:spcPct val="115000"/>
                        </a:lnSpc>
                        <a:spcAft>
                          <a:spcPts val="0"/>
                        </a:spcAft>
                      </a:pPr>
                      <a:r>
                        <a:rPr lang="es-CO" sz="800">
                          <a:solidFill>
                            <a:sysClr val="windowText" lastClr="000000"/>
                          </a:solidFill>
                          <a:effectLst/>
                        </a:rPr>
                        <a:t>21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Hospital Pío X de La Tebaida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17</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530.000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4</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00">
                <a:tc>
                  <a:txBody>
                    <a:bodyPr/>
                    <a:lstStyle/>
                    <a:p>
                      <a:pPr algn="r">
                        <a:lnSpc>
                          <a:spcPct val="115000"/>
                        </a:lnSpc>
                        <a:spcAft>
                          <a:spcPts val="0"/>
                        </a:spcAft>
                      </a:pPr>
                      <a:r>
                        <a:rPr lang="es-CO" sz="800">
                          <a:solidFill>
                            <a:sysClr val="windowText" lastClr="000000"/>
                          </a:solidFill>
                          <a:effectLst/>
                        </a:rPr>
                        <a:t>22</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Personerías de los Municipios de Calarcá y Génova.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Gestión contractual y </a:t>
                      </a:r>
                      <a:r>
                        <a:rPr lang="es-CO" sz="800" dirty="0" err="1" smtClean="0">
                          <a:solidFill>
                            <a:sysClr val="windowText" lastClr="000000"/>
                          </a:solidFill>
                          <a:effectLst/>
                        </a:rPr>
                        <a:t>adm</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Especial</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2</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2410">
                <a:tc>
                  <a:txBody>
                    <a:bodyPr/>
                    <a:lstStyle/>
                    <a:p>
                      <a:pPr algn="r">
                        <a:lnSpc>
                          <a:spcPct val="115000"/>
                        </a:lnSpc>
                        <a:spcAft>
                          <a:spcPts val="0"/>
                        </a:spcAft>
                      </a:pPr>
                      <a:r>
                        <a:rPr lang="es-CO" sz="800">
                          <a:solidFill>
                            <a:sysClr val="windowText" lastClr="000000"/>
                          </a:solidFill>
                          <a:effectLst/>
                        </a:rPr>
                        <a:t>23</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Concejo de Los Municipios de Calarcá y Génova.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Gestión contractual y </a:t>
                      </a:r>
                      <a:r>
                        <a:rPr lang="es-CO" sz="800" baseline="0" dirty="0" smtClean="0">
                          <a:solidFill>
                            <a:sysClr val="windowText" lastClr="000000"/>
                          </a:solidFill>
                          <a:effectLst/>
                        </a:rPr>
                        <a:t> </a:t>
                      </a:r>
                      <a:r>
                        <a:rPr lang="es-CO" sz="800" baseline="0" dirty="0" err="1" smtClean="0">
                          <a:solidFill>
                            <a:sysClr val="windowText" lastClr="000000"/>
                          </a:solidFill>
                          <a:effectLst/>
                        </a:rPr>
                        <a:t>adm</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Especial</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72">
                <a:tc>
                  <a:txBody>
                    <a:bodyPr/>
                    <a:lstStyle/>
                    <a:p>
                      <a:pPr algn="r">
                        <a:lnSpc>
                          <a:spcPct val="115000"/>
                        </a:lnSpc>
                        <a:spcAft>
                          <a:spcPts val="0"/>
                        </a:spcAft>
                      </a:pPr>
                      <a:r>
                        <a:rPr lang="es-CO" sz="800">
                          <a:solidFill>
                            <a:sysClr val="windowText" lastClr="000000"/>
                          </a:solidFill>
                          <a:effectLst/>
                        </a:rPr>
                        <a:t>24</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Empresas Municipales de Calarcá</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6</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2</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13.539.436</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2</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790">
                <a:tc>
                  <a:txBody>
                    <a:bodyPr/>
                    <a:lstStyle/>
                    <a:p>
                      <a:pPr algn="r">
                        <a:lnSpc>
                          <a:spcPct val="115000"/>
                        </a:lnSpc>
                        <a:spcAft>
                          <a:spcPts val="0"/>
                        </a:spcAft>
                      </a:pPr>
                      <a:r>
                        <a:rPr lang="es-CO" sz="800">
                          <a:solidFill>
                            <a:sysClr val="windowText" lastClr="000000"/>
                          </a:solidFill>
                          <a:effectLst/>
                        </a:rPr>
                        <a:t>25</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Buenavista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4</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778">
                <a:tc>
                  <a:txBody>
                    <a:bodyPr/>
                    <a:lstStyle/>
                    <a:p>
                      <a:pPr algn="r">
                        <a:lnSpc>
                          <a:spcPct val="115000"/>
                        </a:lnSpc>
                        <a:spcAft>
                          <a:spcPts val="0"/>
                        </a:spcAft>
                      </a:pPr>
                      <a:r>
                        <a:rPr lang="es-CO" sz="800">
                          <a:solidFill>
                            <a:sysClr val="windowText" lastClr="000000"/>
                          </a:solidFill>
                          <a:effectLst/>
                        </a:rPr>
                        <a:t>26</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Municipio de Génova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9</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790">
                <a:tc>
                  <a:txBody>
                    <a:bodyPr/>
                    <a:lstStyle/>
                    <a:p>
                      <a:pPr algn="r">
                        <a:lnSpc>
                          <a:spcPct val="115000"/>
                        </a:lnSpc>
                        <a:spcAft>
                          <a:spcPts val="0"/>
                        </a:spcAft>
                      </a:pPr>
                      <a:r>
                        <a:rPr lang="es-CO" sz="800">
                          <a:solidFill>
                            <a:sysClr val="windowText" lastClr="000000"/>
                          </a:solidFill>
                          <a:effectLst/>
                        </a:rPr>
                        <a:t>27</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Lotería del Quindío</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962">
                <a:tc>
                  <a:txBody>
                    <a:bodyPr/>
                    <a:lstStyle/>
                    <a:p>
                      <a:pPr algn="r">
                        <a:lnSpc>
                          <a:spcPct val="115000"/>
                        </a:lnSpc>
                        <a:spcAft>
                          <a:spcPts val="0"/>
                        </a:spcAft>
                      </a:pPr>
                      <a:r>
                        <a:rPr lang="es-CO" sz="800">
                          <a:solidFill>
                            <a:sysClr val="windowText" lastClr="000000"/>
                          </a:solidFill>
                          <a:effectLst/>
                        </a:rPr>
                        <a:t>28</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Hospital San Vicente de Paúl de Génova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376">
                <a:tc>
                  <a:txBody>
                    <a:bodyPr/>
                    <a:lstStyle/>
                    <a:p>
                      <a:pPr algn="r">
                        <a:lnSpc>
                          <a:spcPct val="115000"/>
                        </a:lnSpc>
                        <a:spcAft>
                          <a:spcPts val="0"/>
                        </a:spcAft>
                      </a:pPr>
                      <a:r>
                        <a:rPr lang="es-CO" sz="800">
                          <a:solidFill>
                            <a:sysClr val="windowText" lastClr="000000"/>
                          </a:solidFill>
                          <a:effectLst/>
                        </a:rPr>
                        <a:t>29</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Hospital San Roque de Córdoba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2</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790">
                <a:tc>
                  <a:txBody>
                    <a:bodyPr/>
                    <a:lstStyle/>
                    <a:p>
                      <a:pPr algn="r">
                        <a:lnSpc>
                          <a:spcPct val="115000"/>
                        </a:lnSpc>
                        <a:spcAft>
                          <a:spcPts val="0"/>
                        </a:spcAft>
                      </a:pPr>
                      <a:r>
                        <a:rPr lang="es-CO" sz="800">
                          <a:solidFill>
                            <a:sysClr val="windowText" lastClr="000000"/>
                          </a:solidFill>
                          <a:effectLst/>
                        </a:rPr>
                        <a:t>30</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Hospital San Vicente Paul de Filandia</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3</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9004">
                <a:tc>
                  <a:txBody>
                    <a:bodyPr/>
                    <a:lstStyle/>
                    <a:p>
                      <a:pPr algn="r">
                        <a:lnSpc>
                          <a:spcPct val="115000"/>
                        </a:lnSpc>
                        <a:spcAft>
                          <a:spcPts val="0"/>
                        </a:spcAft>
                      </a:pPr>
                      <a:r>
                        <a:rPr lang="es-CO" sz="800">
                          <a:solidFill>
                            <a:sysClr val="windowText" lastClr="000000"/>
                          </a:solidFill>
                          <a:effectLst/>
                        </a:rPr>
                        <a:t>31</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s-CO" sz="800">
                          <a:solidFill>
                            <a:sysClr val="windowText" lastClr="000000"/>
                          </a:solidFill>
                          <a:effectLst/>
                        </a:rPr>
                        <a:t>E.S.E Sagrado Corazón de Jesús de Quimbaya </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Regular</a:t>
                      </a:r>
                      <a:endParaRPr lang="es-CO" sz="80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Regular</a:t>
                      </a:r>
                      <a:endParaRPr lang="es-CO" sz="800" dirty="0">
                        <a:solidFill>
                          <a:sysClr val="windowText" lastClr="000000"/>
                        </a:solidFill>
                        <a:effectLst/>
                        <a:latin typeface="Arial"/>
                        <a:ea typeface="Calibri"/>
                      </a:endParaRPr>
                    </a:p>
                  </a:txBody>
                  <a:tcPr marL="20152" marR="20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3</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dirty="0">
                          <a:solidFill>
                            <a:sysClr val="windowText" lastClr="000000"/>
                          </a:solidFill>
                          <a:effectLst/>
                        </a:rPr>
                        <a:t> </a:t>
                      </a:r>
                      <a:endParaRPr lang="es-CO" sz="800"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800">
                          <a:solidFill>
                            <a:sysClr val="windowText" lastClr="000000"/>
                          </a:solidFill>
                          <a:effectLst/>
                        </a:rPr>
                        <a:t> </a:t>
                      </a:r>
                      <a:endParaRPr lang="es-CO" sz="80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8186">
                <a:tc>
                  <a:txBody>
                    <a:bodyPr/>
                    <a:lstStyle/>
                    <a:p>
                      <a:pPr algn="r">
                        <a:lnSpc>
                          <a:spcPct val="115000"/>
                        </a:lnSpc>
                        <a:spcAft>
                          <a:spcPts val="0"/>
                        </a:spcAft>
                      </a:pPr>
                      <a:r>
                        <a:rPr lang="es-CO" sz="800" b="1" dirty="0">
                          <a:solidFill>
                            <a:sysClr val="windowText" lastClr="000000"/>
                          </a:solidFill>
                          <a:effectLst/>
                        </a:rPr>
                        <a:t> </a:t>
                      </a:r>
                      <a:endParaRPr lang="es-CO" sz="800" b="1" dirty="0">
                        <a:solidFill>
                          <a:sysClr val="windowText" lastClr="000000"/>
                        </a:solidFill>
                        <a:effectLst/>
                        <a:latin typeface="Arial"/>
                        <a:ea typeface="Calibri"/>
                      </a:endParaRPr>
                    </a:p>
                  </a:txBody>
                  <a:tcPr marL="20152" marR="201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3">
                  <a:txBody>
                    <a:bodyPr/>
                    <a:lstStyle/>
                    <a:p>
                      <a:pPr>
                        <a:lnSpc>
                          <a:spcPct val="115000"/>
                        </a:lnSpc>
                        <a:spcAft>
                          <a:spcPts val="0"/>
                        </a:spcAft>
                      </a:pPr>
                      <a:r>
                        <a:rPr lang="es-CO" sz="800" b="1" dirty="0">
                          <a:solidFill>
                            <a:sysClr val="windowText" lastClr="000000"/>
                          </a:solidFill>
                          <a:effectLst/>
                        </a:rPr>
                        <a:t>TOTALES</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CO"/>
                    </a:p>
                  </a:txBody>
                  <a:tcPr/>
                </a:tc>
                <a:tc hMerge="1">
                  <a:txBody>
                    <a:bodyPr/>
                    <a:lstStyle/>
                    <a:p>
                      <a:endParaRPr lang="es-CO"/>
                    </a:p>
                  </a:txBody>
                  <a:tcPr/>
                </a:tc>
                <a:tc>
                  <a:txBody>
                    <a:bodyPr/>
                    <a:lstStyle/>
                    <a:p>
                      <a:pPr algn="ctr">
                        <a:lnSpc>
                          <a:spcPct val="115000"/>
                        </a:lnSpc>
                        <a:spcAft>
                          <a:spcPts val="0"/>
                        </a:spcAft>
                      </a:pPr>
                      <a:r>
                        <a:rPr lang="es-CO" sz="800" b="1" dirty="0">
                          <a:solidFill>
                            <a:sysClr val="windowText" lastClr="000000"/>
                          </a:solidFill>
                          <a:effectLst/>
                        </a:rPr>
                        <a:t>213</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800" b="1" dirty="0" smtClean="0">
                          <a:solidFill>
                            <a:sysClr val="windowText" lastClr="000000"/>
                          </a:solidFill>
                          <a:effectLst/>
                        </a:rPr>
                        <a:t>11</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800" b="1" dirty="0">
                          <a:solidFill>
                            <a:sysClr val="windowText" lastClr="000000"/>
                          </a:solidFill>
                          <a:effectLst/>
                        </a:rPr>
                        <a:t>266.467.585</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800" b="1" dirty="0" smtClean="0">
                          <a:solidFill>
                            <a:sysClr val="windowText" lastClr="000000"/>
                          </a:solidFill>
                          <a:effectLst/>
                        </a:rPr>
                        <a:t>19</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800" b="1" dirty="0">
                          <a:solidFill>
                            <a:sysClr val="windowText" lastClr="000000"/>
                          </a:solidFill>
                          <a:effectLst/>
                        </a:rPr>
                        <a:t>0</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800" b="1" dirty="0">
                          <a:solidFill>
                            <a:sysClr val="windowText" lastClr="000000"/>
                          </a:solidFill>
                          <a:effectLst/>
                        </a:rPr>
                        <a:t>6</a:t>
                      </a:r>
                      <a:endParaRPr lang="es-CO" sz="800" b="1" dirty="0">
                        <a:solidFill>
                          <a:sysClr val="windowText" lastClr="000000"/>
                        </a:solidFill>
                        <a:effectLst/>
                        <a:latin typeface="Arial"/>
                        <a:ea typeface="Calibri"/>
                      </a:endParaRPr>
                    </a:p>
                  </a:txBody>
                  <a:tcPr marL="20152" marR="20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981115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1">
            <a:extLst>
              <a:ext uri="{FF2B5EF4-FFF2-40B4-BE49-F238E27FC236}">
                <a16:creationId xmlns="" xmlns:a16="http://schemas.microsoft.com/office/drawing/2014/main" id="{84DFFD6F-F1B7-4292-8503-EB45AE62DDC6}"/>
              </a:ext>
            </a:extLst>
          </p:cNvPr>
          <p:cNvSpPr>
            <a:spLocks noGrp="1"/>
          </p:cNvSpPr>
          <p:nvPr>
            <p:ph type="title"/>
          </p:nvPr>
        </p:nvSpPr>
        <p:spPr>
          <a:xfrm>
            <a:off x="457200" y="350838"/>
            <a:ext cx="8229600" cy="563562"/>
          </a:xfrm>
        </p:spPr>
        <p:txBody>
          <a:bodyPr>
            <a:normAutofit fontScale="90000"/>
          </a:bodyPr>
          <a:lstStyle/>
          <a:p>
            <a:r>
              <a:rPr lang="es-ES" sz="2400" b="1" dirty="0" smtClean="0">
                <a:latin typeface="Arial" pitchFamily="34" charset="0"/>
                <a:cs typeface="Arial" pitchFamily="34" charset="0"/>
              </a:rPr>
              <a:t>Denuncias Recibidas Y Tramitadas Durante El Período 2019 </a:t>
            </a:r>
            <a:r>
              <a:rPr lang="es-ES" sz="2400" b="1" dirty="0">
                <a:latin typeface="Arial" pitchFamily="34" charset="0"/>
                <a:cs typeface="Arial" pitchFamily="34" charset="0"/>
              </a:rPr>
              <a:t/>
            </a:r>
            <a:br>
              <a:rPr lang="es-ES" sz="2400" b="1" dirty="0">
                <a:latin typeface="Arial" pitchFamily="34" charset="0"/>
                <a:cs typeface="Arial" pitchFamily="34" charset="0"/>
              </a:rPr>
            </a:br>
            <a:r>
              <a:rPr lang="es-ES" sz="2400" b="1" dirty="0" smtClean="0">
                <a:latin typeface="Arial" pitchFamily="34" charset="0"/>
                <a:cs typeface="Arial" pitchFamily="34" charset="0"/>
              </a:rPr>
              <a:t>(Quejas, Peticiones, Reclamos)</a:t>
            </a:r>
            <a:endParaRPr lang="es-ES" sz="2400" dirty="0"/>
          </a:p>
        </p:txBody>
      </p:sp>
      <p:graphicFrame>
        <p:nvGraphicFramePr>
          <p:cNvPr id="7" name="Marcador de contenido 4">
            <a:extLst>
              <a:ext uri="{FF2B5EF4-FFF2-40B4-BE49-F238E27FC236}">
                <a16:creationId xmlns="" xmlns:a16="http://schemas.microsoft.com/office/drawing/2014/main" id="{DA731E44-B3A1-426C-8A25-FEE12C8CF906}"/>
              </a:ext>
            </a:extLst>
          </p:cNvPr>
          <p:cNvGraphicFramePr>
            <a:graphicFrameLocks noGrp="1"/>
          </p:cNvGraphicFramePr>
          <p:nvPr>
            <p:ph idx="1"/>
            <p:extLst>
              <p:ext uri="{D42A27DB-BD31-4B8C-83A1-F6EECF244321}">
                <p14:modId xmlns:p14="http://schemas.microsoft.com/office/powerpoint/2010/main" val="2335648035"/>
              </p:ext>
            </p:extLst>
          </p:nvPr>
        </p:nvGraphicFramePr>
        <p:xfrm>
          <a:off x="1610437" y="1331469"/>
          <a:ext cx="6085763" cy="1564131"/>
        </p:xfrm>
        <a:graphic>
          <a:graphicData uri="http://schemas.openxmlformats.org/drawingml/2006/table">
            <a:tbl>
              <a:tblPr firstRow="1" firstCol="1" bandRow="1">
                <a:tableStyleId>{5C22544A-7EE6-4342-B048-85BDC9FD1C3A}</a:tableStyleId>
              </a:tblPr>
              <a:tblGrid>
                <a:gridCol w="1190381">
                  <a:extLst>
                    <a:ext uri="{9D8B030D-6E8A-4147-A177-3AD203B41FA5}">
                      <a16:colId xmlns="" xmlns:a16="http://schemas.microsoft.com/office/drawing/2014/main" val="3444552116"/>
                    </a:ext>
                  </a:extLst>
                </a:gridCol>
                <a:gridCol w="397741">
                  <a:extLst>
                    <a:ext uri="{9D8B030D-6E8A-4147-A177-3AD203B41FA5}">
                      <a16:colId xmlns="" xmlns:a16="http://schemas.microsoft.com/office/drawing/2014/main" val="1863520770"/>
                    </a:ext>
                  </a:extLst>
                </a:gridCol>
                <a:gridCol w="646356">
                  <a:extLst>
                    <a:ext uri="{9D8B030D-6E8A-4147-A177-3AD203B41FA5}">
                      <a16:colId xmlns="" xmlns:a16="http://schemas.microsoft.com/office/drawing/2014/main" val="337265570"/>
                    </a:ext>
                  </a:extLst>
                </a:gridCol>
                <a:gridCol w="806268">
                  <a:extLst>
                    <a:ext uri="{9D8B030D-6E8A-4147-A177-3AD203B41FA5}">
                      <a16:colId xmlns="" xmlns:a16="http://schemas.microsoft.com/office/drawing/2014/main" val="1372116527"/>
                    </a:ext>
                  </a:extLst>
                </a:gridCol>
                <a:gridCol w="698846">
                  <a:extLst>
                    <a:ext uri="{9D8B030D-6E8A-4147-A177-3AD203B41FA5}">
                      <a16:colId xmlns="" xmlns:a16="http://schemas.microsoft.com/office/drawing/2014/main" val="2617385626"/>
                    </a:ext>
                  </a:extLst>
                </a:gridCol>
                <a:gridCol w="682367">
                  <a:extLst>
                    <a:ext uri="{9D8B030D-6E8A-4147-A177-3AD203B41FA5}">
                      <a16:colId xmlns="" xmlns:a16="http://schemas.microsoft.com/office/drawing/2014/main" val="4148396995"/>
                    </a:ext>
                  </a:extLst>
                </a:gridCol>
                <a:gridCol w="831902">
                  <a:extLst>
                    <a:ext uri="{9D8B030D-6E8A-4147-A177-3AD203B41FA5}">
                      <a16:colId xmlns="" xmlns:a16="http://schemas.microsoft.com/office/drawing/2014/main" val="2840829257"/>
                    </a:ext>
                  </a:extLst>
                </a:gridCol>
                <a:gridCol w="831902">
                  <a:extLst>
                    <a:ext uri="{9D8B030D-6E8A-4147-A177-3AD203B41FA5}">
                      <a16:colId xmlns="" xmlns:a16="http://schemas.microsoft.com/office/drawing/2014/main" val="3971402375"/>
                    </a:ext>
                  </a:extLst>
                </a:gridCol>
              </a:tblGrid>
              <a:tr h="386205">
                <a:tc gridSpan="8">
                  <a:txBody>
                    <a:bodyPr/>
                    <a:lstStyle/>
                    <a:p>
                      <a:pPr algn="ctr">
                        <a:lnSpc>
                          <a:spcPct val="115000"/>
                        </a:lnSpc>
                        <a:spcAft>
                          <a:spcPts val="0"/>
                        </a:spcAft>
                      </a:pPr>
                      <a:r>
                        <a:rPr lang="es-CO" sz="900" dirty="0">
                          <a:solidFill>
                            <a:schemeClr val="tx1"/>
                          </a:solidFill>
                          <a:effectLst/>
                        </a:rPr>
                        <a:t>HALLAZGOS POR DENUNCIAS VIGENCIA 2019</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4263241457"/>
                  </a:ext>
                </a:extLst>
              </a:tr>
              <a:tr h="405516">
                <a:tc rowSpan="2">
                  <a:txBody>
                    <a:bodyPr/>
                    <a:lstStyle/>
                    <a:p>
                      <a:pPr algn="ctr">
                        <a:lnSpc>
                          <a:spcPct val="115000"/>
                        </a:lnSpc>
                        <a:spcAft>
                          <a:spcPts val="0"/>
                        </a:spcAft>
                      </a:pPr>
                      <a:r>
                        <a:rPr lang="es-CO" sz="900" dirty="0">
                          <a:solidFill>
                            <a:schemeClr val="tx1"/>
                          </a:solidFill>
                          <a:effectLst/>
                        </a:rPr>
                        <a:t>Administrativos</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a:lnSpc>
                          <a:spcPct val="115000"/>
                        </a:lnSpc>
                        <a:spcAft>
                          <a:spcPts val="0"/>
                        </a:spcAft>
                      </a:pPr>
                      <a:r>
                        <a:rPr lang="es-CO" sz="900">
                          <a:solidFill>
                            <a:schemeClr val="tx1"/>
                          </a:solidFill>
                          <a:effectLst/>
                        </a:rPr>
                        <a:t>Fiscales</a:t>
                      </a:r>
                      <a:endParaRPr lang="es-ES" sz="120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rowSpan="2">
                  <a:txBody>
                    <a:bodyPr/>
                    <a:lstStyle/>
                    <a:p>
                      <a:pPr algn="ctr">
                        <a:lnSpc>
                          <a:spcPct val="115000"/>
                        </a:lnSpc>
                        <a:spcAft>
                          <a:spcPts val="0"/>
                        </a:spcAft>
                      </a:pPr>
                      <a:r>
                        <a:rPr lang="es-CO" sz="900" dirty="0">
                          <a:solidFill>
                            <a:schemeClr val="tx1"/>
                          </a:solidFill>
                          <a:effectLst/>
                        </a:rPr>
                        <a:t>Disciplinarios</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lnSpc>
                          <a:spcPct val="115000"/>
                        </a:lnSpc>
                        <a:spcAft>
                          <a:spcPts val="0"/>
                        </a:spcAft>
                      </a:pPr>
                      <a:r>
                        <a:rPr lang="es-CO" sz="900" dirty="0">
                          <a:solidFill>
                            <a:schemeClr val="tx1"/>
                          </a:solidFill>
                          <a:effectLst/>
                        </a:rPr>
                        <a:t>Penales</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lnSpc>
                          <a:spcPct val="115000"/>
                        </a:lnSpc>
                        <a:spcAft>
                          <a:spcPts val="0"/>
                        </a:spcAft>
                      </a:pPr>
                      <a:r>
                        <a:rPr lang="es-CO" sz="900" dirty="0">
                          <a:solidFill>
                            <a:schemeClr val="tx1"/>
                          </a:solidFill>
                          <a:effectLst/>
                        </a:rPr>
                        <a:t>Sancionatorios</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a:lnSpc>
                          <a:spcPct val="115000"/>
                        </a:lnSpc>
                        <a:spcAft>
                          <a:spcPts val="0"/>
                        </a:spcAft>
                      </a:pPr>
                      <a:r>
                        <a:rPr lang="es-CO" sz="900" dirty="0">
                          <a:solidFill>
                            <a:schemeClr val="tx1"/>
                          </a:solidFill>
                          <a:effectLst/>
                        </a:rPr>
                        <a:t>Beneficios de Control</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extLst>
                  <a:ext uri="{0D108BD9-81ED-4DB2-BD59-A6C34878D82A}">
                    <a16:rowId xmlns="" xmlns:a16="http://schemas.microsoft.com/office/drawing/2014/main" val="1744644968"/>
                  </a:ext>
                </a:extLst>
              </a:tr>
              <a:tr h="386205">
                <a:tc vMerge="1">
                  <a:txBody>
                    <a:bodyPr/>
                    <a:lstStyle/>
                    <a:p>
                      <a:endParaRPr lang="es-ES"/>
                    </a:p>
                  </a:txBody>
                  <a:tcPr/>
                </a:tc>
                <a:tc>
                  <a:txBody>
                    <a:bodyPr/>
                    <a:lstStyle/>
                    <a:p>
                      <a:pPr algn="ctr">
                        <a:lnSpc>
                          <a:spcPct val="115000"/>
                        </a:lnSpc>
                        <a:spcAft>
                          <a:spcPts val="0"/>
                        </a:spcAft>
                      </a:pPr>
                      <a:r>
                        <a:rPr lang="es-CO" sz="900" dirty="0">
                          <a:solidFill>
                            <a:schemeClr val="tx1"/>
                          </a:solidFill>
                          <a:effectLst/>
                        </a:rPr>
                        <a:t>No.</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900" dirty="0">
                          <a:solidFill>
                            <a:schemeClr val="tx1"/>
                          </a:solidFill>
                          <a:effectLst/>
                        </a:rPr>
                        <a:t>Cuantía</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CO" sz="900" dirty="0">
                          <a:solidFill>
                            <a:schemeClr val="tx1"/>
                          </a:solidFill>
                          <a:effectLst/>
                        </a:rPr>
                        <a:t>No.</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CO" sz="900" dirty="0">
                          <a:solidFill>
                            <a:schemeClr val="tx1"/>
                          </a:solidFill>
                          <a:effectLst/>
                        </a:rPr>
                        <a:t>Cuantía</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696574148"/>
                  </a:ext>
                </a:extLst>
              </a:tr>
              <a:tr h="386205">
                <a:tc>
                  <a:txBody>
                    <a:bodyPr/>
                    <a:lstStyle/>
                    <a:p>
                      <a:pPr algn="ctr">
                        <a:lnSpc>
                          <a:spcPct val="115000"/>
                        </a:lnSpc>
                        <a:spcAft>
                          <a:spcPts val="0"/>
                        </a:spcAft>
                      </a:pPr>
                      <a:r>
                        <a:rPr lang="es-CO" sz="900">
                          <a:solidFill>
                            <a:schemeClr val="tx1"/>
                          </a:solidFill>
                          <a:effectLst/>
                        </a:rPr>
                        <a:t>10</a:t>
                      </a:r>
                      <a:endParaRPr lang="es-ES" sz="120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900">
                          <a:solidFill>
                            <a:schemeClr val="tx1"/>
                          </a:solidFill>
                          <a:effectLst/>
                        </a:rPr>
                        <a:t>4</a:t>
                      </a:r>
                      <a:endParaRPr lang="es-ES" sz="120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900">
                          <a:solidFill>
                            <a:schemeClr val="tx1"/>
                          </a:solidFill>
                          <a:effectLst/>
                        </a:rPr>
                        <a:t>24.454.555</a:t>
                      </a:r>
                      <a:endParaRPr lang="es-ES" sz="120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900">
                          <a:solidFill>
                            <a:schemeClr val="tx1"/>
                          </a:solidFill>
                          <a:effectLst/>
                        </a:rPr>
                        <a:t>8</a:t>
                      </a:r>
                      <a:endParaRPr lang="es-ES" sz="120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900">
                          <a:solidFill>
                            <a:schemeClr val="tx1"/>
                          </a:solidFill>
                          <a:effectLst/>
                        </a:rPr>
                        <a:t>0</a:t>
                      </a:r>
                      <a:endParaRPr lang="es-ES" sz="120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900" dirty="0">
                          <a:solidFill>
                            <a:schemeClr val="tx1"/>
                          </a:solidFill>
                          <a:effectLst/>
                        </a:rPr>
                        <a:t>0</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900" dirty="0">
                          <a:solidFill>
                            <a:schemeClr val="tx1"/>
                          </a:solidFill>
                          <a:effectLst/>
                        </a:rPr>
                        <a:t>3</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900" dirty="0">
                          <a:solidFill>
                            <a:schemeClr val="tx1"/>
                          </a:solidFill>
                          <a:effectLst/>
                        </a:rPr>
                        <a:t>$12.184.400</a:t>
                      </a:r>
                      <a:endParaRPr lang="es-ES" sz="1200" dirty="0">
                        <a:solidFill>
                          <a:schemeClr val="tx1"/>
                        </a:solidFill>
                        <a:effectLst/>
                        <a:latin typeface="Arial" panose="020B0604020202020204" pitchFamily="34" charset="0"/>
                        <a:ea typeface="Calibri" panose="020F050202020403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49241704"/>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3532730258"/>
              </p:ext>
            </p:extLst>
          </p:nvPr>
        </p:nvGraphicFramePr>
        <p:xfrm>
          <a:off x="1600200" y="2819400"/>
          <a:ext cx="60960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3220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Austin</Template>
  <TotalTime>3286</TotalTime>
  <Words>3462</Words>
  <Application>Microsoft Office PowerPoint</Application>
  <PresentationFormat>Presentación en pantalla (4:3)</PresentationFormat>
  <Paragraphs>1380</Paragraphs>
  <Slides>62</Slides>
  <Notes>0</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Office Theme</vt:lpstr>
      <vt:lpstr>Presentación de PowerPoint</vt:lpstr>
      <vt:lpstr>INFORME DE GESTION 2019   DR. GERMAN BARCO LOPEZ Contralor Departamental del Quindío “Control Fiscal con Credibilidad”  Armenia, Quindío  Colombia 2019</vt:lpstr>
      <vt:lpstr>Presentación de PowerPoint</vt:lpstr>
      <vt:lpstr>Presentación de PowerPoint</vt:lpstr>
      <vt:lpstr>Presentación de PowerPoint</vt:lpstr>
      <vt:lpstr>Presentación de PowerPoint</vt:lpstr>
      <vt:lpstr>FENECIMIENTO DE LA CUENTA 2019</vt:lpstr>
      <vt:lpstr>Presentación de PowerPoint</vt:lpstr>
      <vt:lpstr>Denuncias Recibidas Y Tramitadas Durante El Período 2019  (Quejas, Peticiones, Reclamos)</vt:lpstr>
      <vt:lpstr>Presentación de PowerPoint</vt:lpstr>
      <vt:lpstr>BENEFICIOS DE CONTROL FISCAL Beneficios De Control Proceso Auditor Plan General De Auditoría 2019</vt:lpstr>
      <vt:lpstr>CONSOLIDADO  2017, 2018 Y 2019</vt:lpstr>
      <vt:lpstr>Consolidado Plan General de Auditorias-PGA 2017, 2018 y 2019</vt:lpstr>
      <vt:lpstr>Consolidado Plan General de Auditorias-PGA 2017, 2018 y 2019</vt:lpstr>
      <vt:lpstr>CONSOLIDADO FENECIMIENTO DE LA CUENTA 2017, 2018 y 2019</vt:lpstr>
      <vt:lpstr>CONSOLIDADO FENECIMIENTO DE LA CUENTA 2017, 2018 y 2019</vt:lpstr>
      <vt:lpstr>HALLAZGOS PGA 2017, 2018 y 2019</vt:lpstr>
      <vt:lpstr>HALLAZGOS PGA 2017, 2018 y 2019</vt:lpstr>
      <vt:lpstr>CONSOLIDADO DE HALLAZGOS GENERADOS DE LAS DENUNCIAS Y DEL PGA EN LAS VIGENCIAS 2017, 2018 Y 2019</vt:lpstr>
      <vt:lpstr>VEEDURIAS CIUDADANAS 2017-2018-2019</vt:lpstr>
      <vt:lpstr>BENEFICIOS DEL CONTROL FISCAL CONSOLIDADO 2017-2018-2019</vt:lpstr>
      <vt:lpstr>GESTIÓN RESPONSABILIDAD FISCAL Y JURISDICCIÓN COACTIVA VIGENCIAS 2017, 2018 y 2019.</vt:lpstr>
      <vt:lpstr>Presentación de PowerPoint</vt:lpstr>
      <vt:lpstr>Presentación de PowerPoint</vt:lpstr>
      <vt:lpstr>Presentación de PowerPoint</vt:lpstr>
      <vt:lpstr>Presentación de PowerPoint</vt:lpstr>
      <vt:lpstr>Presentación de PowerPoint</vt:lpstr>
      <vt:lpstr>TALENTO HUMANO 2017, 2018 y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FABIAN S. HERRERA C.</dc:creator>
  <cp:lastModifiedBy>CONTROL INTERNO</cp:lastModifiedBy>
  <cp:revision>197</cp:revision>
  <dcterms:created xsi:type="dcterms:W3CDTF">2017-12-24T16:29:04Z</dcterms:created>
  <dcterms:modified xsi:type="dcterms:W3CDTF">2019-12-26T13:03:32Z</dcterms:modified>
</cp:coreProperties>
</file>